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1.xml" ContentType="application/vnd.openxmlformats-officedocument.presentationml.notesSlide+xml"/>
  <Override PartName="/ppt/tags/tag39.xml" ContentType="application/vnd.openxmlformats-officedocument.presentationml.tags+xml"/>
  <Override PartName="/ppt/notesSlides/notesSlide22.xml" ContentType="application/vnd.openxmlformats-officedocument.presentationml.notesSlide+xml"/>
  <Override PartName="/ppt/tags/tag40.xml" ContentType="application/vnd.openxmlformats-officedocument.presentationml.tags+xml"/>
  <Override PartName="/ppt/notesSlides/notesSlide23.xml" ContentType="application/vnd.openxmlformats-officedocument.presentationml.notesSlide+xml"/>
  <Override PartName="/ppt/tags/tag41.xml" ContentType="application/vnd.openxmlformats-officedocument.presentationml.tags+xml"/>
  <Override PartName="/ppt/notesSlides/notesSlide24.xml" ContentType="application/vnd.openxmlformats-officedocument.presentationml.notesSlide+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5"/>
  </p:notesMasterIdLst>
  <p:handoutMasterIdLst>
    <p:handoutMasterId r:id="rId36"/>
  </p:handoutMasterIdLst>
  <p:sldIdLst>
    <p:sldId id="365" r:id="rId2"/>
    <p:sldId id="356" r:id="rId3"/>
    <p:sldId id="357" r:id="rId4"/>
    <p:sldId id="504" r:id="rId5"/>
    <p:sldId id="258" r:id="rId6"/>
    <p:sldId id="422" r:id="rId7"/>
    <p:sldId id="384" r:id="rId8"/>
    <p:sldId id="385" r:id="rId9"/>
    <p:sldId id="386" r:id="rId10"/>
    <p:sldId id="387" r:id="rId11"/>
    <p:sldId id="481" r:id="rId12"/>
    <p:sldId id="472" r:id="rId13"/>
    <p:sldId id="488" r:id="rId14"/>
    <p:sldId id="468" r:id="rId15"/>
    <p:sldId id="489" r:id="rId16"/>
    <p:sldId id="498" r:id="rId17"/>
    <p:sldId id="492" r:id="rId18"/>
    <p:sldId id="503" r:id="rId19"/>
    <p:sldId id="474" r:id="rId20"/>
    <p:sldId id="476" r:id="rId21"/>
    <p:sldId id="478" r:id="rId22"/>
    <p:sldId id="479" r:id="rId23"/>
    <p:sldId id="486" r:id="rId24"/>
    <p:sldId id="483" r:id="rId25"/>
    <p:sldId id="369" r:id="rId26"/>
    <p:sldId id="490" r:id="rId27"/>
    <p:sldId id="493" r:id="rId28"/>
    <p:sldId id="497" r:id="rId29"/>
    <p:sldId id="502" r:id="rId30"/>
    <p:sldId id="371" r:id="rId31"/>
    <p:sldId id="482" r:id="rId32"/>
    <p:sldId id="378" r:id="rId33"/>
    <p:sldId id="372"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112" userDrawn="1">
          <p15:clr>
            <a:srgbClr val="A4A3A4"/>
          </p15:clr>
        </p15:guide>
        <p15:guide id="4" pos="415" userDrawn="1">
          <p15:clr>
            <a:srgbClr val="A4A3A4"/>
          </p15:clr>
        </p15:guide>
        <p15:guide id="6" orient="horz" pos="1488" userDrawn="1">
          <p15:clr>
            <a:srgbClr val="A4A3A4"/>
          </p15:clr>
        </p15:guide>
        <p15:guide id="7" pos="72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C89"/>
    <a:srgbClr val="FFFFFF"/>
    <a:srgbClr val="4E81C0"/>
    <a:srgbClr val="313D51"/>
    <a:srgbClr val="433D3C"/>
    <a:srgbClr val="C00000"/>
    <a:srgbClr val="F0F2F4"/>
    <a:srgbClr val="0B2C4F"/>
    <a:srgbClr val="213555"/>
    <a:srgbClr val="263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4869" autoAdjust="0"/>
  </p:normalViewPr>
  <p:slideViewPr>
    <p:cSldViewPr snapToGrid="0" showGuides="1">
      <p:cViewPr varScale="1">
        <p:scale>
          <a:sx n="82" d="100"/>
          <a:sy n="82" d="100"/>
        </p:scale>
        <p:origin x="854" y="58"/>
      </p:cViewPr>
      <p:guideLst>
        <p:guide pos="4112"/>
        <p:guide pos="415"/>
        <p:guide orient="horz" pos="1488"/>
        <p:guide pos="7219"/>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CN" altLang="en-US" sz="1800" b="1" i="0" u="none" strike="noStrike" kern="1200" spc="100" baseline="0" dirty="0">
                <a:solidFill>
                  <a:prstClr val="white">
                    <a:lumMod val="95000"/>
                  </a:prstClr>
                </a:solidFill>
                <a:effectLst>
                  <a:outerShdw blurRad="50800" dist="38100" dir="5400000" algn="t" rotWithShape="0">
                    <a:prstClr val="black">
                      <a:alpha val="40000"/>
                    </a:prstClr>
                  </a:outerShdw>
                </a:effectLst>
                <a:ea typeface="思源黑体" panose="020B0500000000000000"/>
              </a:rPr>
              <a:t>优化</a:t>
            </a:r>
            <a:r>
              <a:rPr lang="zh-CN" sz="1800" dirty="0">
                <a:ea typeface="思源黑体" panose="020B0500000000000000"/>
              </a:rPr>
              <a:t>软核</a:t>
            </a:r>
            <a:r>
              <a:rPr lang="en-US" sz="1800" dirty="0">
                <a:ea typeface="思源黑体" panose="020B0500000000000000"/>
              </a:rPr>
              <a:t>DRM</a:t>
            </a:r>
            <a:r>
              <a:rPr lang="zh-CN" sz="1800" dirty="0">
                <a:ea typeface="思源黑体" panose="020B0500000000000000"/>
              </a:rPr>
              <a:t>前后对比</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优化前DRM使用量</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c:f>
              <c:numCache>
                <c:formatCode>General</c:formatCode>
                <c:ptCount val="1"/>
              </c:numCache>
            </c:numRef>
          </c:cat>
          <c:val>
            <c:numRef>
              <c:f>Sheet1!$B$2</c:f>
              <c:numCache>
                <c:formatCode>General</c:formatCode>
                <c:ptCount val="1"/>
                <c:pt idx="0">
                  <c:v>32</c:v>
                </c:pt>
              </c:numCache>
            </c:numRef>
          </c:val>
          <c:extLst>
            <c:ext xmlns:c16="http://schemas.microsoft.com/office/drawing/2014/chart" uri="{C3380CC4-5D6E-409C-BE32-E72D297353CC}">
              <c16:uniqueId val="{00000000-0A55-49F8-8868-7A682833F59C}"/>
            </c:ext>
          </c:extLst>
        </c:ser>
        <c:ser>
          <c:idx val="1"/>
          <c:order val="1"/>
          <c:tx>
            <c:strRef>
              <c:f>Sheet1!$C$1</c:f>
              <c:strCache>
                <c:ptCount val="1"/>
                <c:pt idx="0">
                  <c:v>优化后DRM使用量</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c:f>
              <c:numCache>
                <c:formatCode>General</c:formatCode>
                <c:ptCount val="1"/>
              </c:numCache>
            </c:numRef>
          </c:cat>
          <c:val>
            <c:numRef>
              <c:f>Sheet1!$C$2</c:f>
              <c:numCache>
                <c:formatCode>General</c:formatCode>
                <c:ptCount val="1"/>
                <c:pt idx="0">
                  <c:v>16</c:v>
                </c:pt>
              </c:numCache>
            </c:numRef>
          </c:val>
          <c:extLst>
            <c:ext xmlns:c16="http://schemas.microsoft.com/office/drawing/2014/chart" uri="{C3380CC4-5D6E-409C-BE32-E72D297353CC}">
              <c16:uniqueId val="{00000001-0A55-49F8-8868-7A682833F59C}"/>
            </c:ext>
          </c:extLst>
        </c:ser>
        <c:dLbls>
          <c:showLegendKey val="0"/>
          <c:showVal val="0"/>
          <c:showCatName val="0"/>
          <c:showSerName val="0"/>
          <c:showPercent val="0"/>
          <c:showBubbleSize val="0"/>
        </c:dLbls>
        <c:gapWidth val="100"/>
        <c:overlap val="-24"/>
        <c:axId val="2138616768"/>
        <c:axId val="1783178944"/>
      </c:barChart>
      <c:catAx>
        <c:axId val="21386167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783178944"/>
        <c:crosses val="autoZero"/>
        <c:auto val="1"/>
        <c:lblAlgn val="ctr"/>
        <c:lblOffset val="100"/>
        <c:noMultiLvlLbl val="0"/>
      </c:catAx>
      <c:valAx>
        <c:axId val="178317894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2138616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CN" altLang="en-US" sz="1800" dirty="0">
                <a:ea typeface="思源黑体" panose="020B0500000000000000"/>
              </a:rPr>
              <a:t>优化</a:t>
            </a:r>
            <a:r>
              <a:rPr lang="zh-CN" sz="1800" dirty="0">
                <a:ea typeface="思源黑体" panose="020B0500000000000000"/>
              </a:rPr>
              <a:t>软核</a:t>
            </a:r>
            <a:r>
              <a:rPr lang="en-US" sz="1800" dirty="0">
                <a:ea typeface="思源黑体" panose="020B0500000000000000"/>
              </a:rPr>
              <a:t>SRAM</a:t>
            </a:r>
            <a:r>
              <a:rPr lang="zh-CN" sz="1800" dirty="0">
                <a:ea typeface="思源黑体" panose="020B0500000000000000"/>
              </a:rPr>
              <a:t>前后对比</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优化前SRAM使用量</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c:f>
              <c:numCache>
                <c:formatCode>General</c:formatCode>
                <c:ptCount val="1"/>
              </c:numCache>
            </c:numRef>
          </c:cat>
          <c:val>
            <c:numRef>
              <c:f>Sheet1!$B$2</c:f>
              <c:numCache>
                <c:formatCode>General</c:formatCode>
                <c:ptCount val="1"/>
                <c:pt idx="0">
                  <c:v>32</c:v>
                </c:pt>
              </c:numCache>
            </c:numRef>
          </c:val>
          <c:extLst>
            <c:ext xmlns:c16="http://schemas.microsoft.com/office/drawing/2014/chart" uri="{C3380CC4-5D6E-409C-BE32-E72D297353CC}">
              <c16:uniqueId val="{00000000-505A-4EC8-8CCA-0C9D191341B6}"/>
            </c:ext>
          </c:extLst>
        </c:ser>
        <c:ser>
          <c:idx val="1"/>
          <c:order val="1"/>
          <c:tx>
            <c:strRef>
              <c:f>Sheet1!$C$1</c:f>
              <c:strCache>
                <c:ptCount val="1"/>
                <c:pt idx="0">
                  <c:v>优化后SRAM使用量</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c:f>
              <c:numCache>
                <c:formatCode>General</c:formatCode>
                <c:ptCount val="1"/>
              </c:numCache>
            </c:numRef>
          </c:cat>
          <c:val>
            <c:numRef>
              <c:f>Sheet1!$C$2</c:f>
              <c:numCache>
                <c:formatCode>General</c:formatCode>
                <c:ptCount val="1"/>
                <c:pt idx="0">
                  <c:v>0</c:v>
                </c:pt>
              </c:numCache>
            </c:numRef>
          </c:val>
          <c:extLst>
            <c:ext xmlns:c16="http://schemas.microsoft.com/office/drawing/2014/chart" uri="{C3380CC4-5D6E-409C-BE32-E72D297353CC}">
              <c16:uniqueId val="{00000001-505A-4EC8-8CCA-0C9D191341B6}"/>
            </c:ext>
          </c:extLst>
        </c:ser>
        <c:dLbls>
          <c:showLegendKey val="0"/>
          <c:showVal val="0"/>
          <c:showCatName val="0"/>
          <c:showSerName val="0"/>
          <c:showPercent val="0"/>
          <c:showBubbleSize val="0"/>
        </c:dLbls>
        <c:gapWidth val="100"/>
        <c:overlap val="-24"/>
        <c:axId val="2138616768"/>
        <c:axId val="1783178944"/>
      </c:barChart>
      <c:catAx>
        <c:axId val="21386167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783178944"/>
        <c:crosses val="autoZero"/>
        <c:auto val="1"/>
        <c:lblAlgn val="ctr"/>
        <c:lblOffset val="100"/>
        <c:noMultiLvlLbl val="0"/>
      </c:catAx>
      <c:valAx>
        <c:axId val="178317894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2138616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CN" sz="1400" dirty="0">
                <a:ea typeface="思源黑体" panose="020B0500000000000000"/>
              </a:rPr>
              <a:t>主要接口的</a:t>
            </a:r>
            <a:r>
              <a:rPr lang="en-US" sz="1400" dirty="0">
                <a:ea typeface="思源黑体" panose="020B0500000000000000"/>
              </a:rPr>
              <a:t>LUT</a:t>
            </a:r>
            <a:r>
              <a:rPr lang="zh-CN" sz="1400" dirty="0">
                <a:ea typeface="思源黑体" panose="020B0500000000000000"/>
              </a:rPr>
              <a:t>与</a:t>
            </a:r>
            <a:r>
              <a:rPr lang="en-US" sz="1400" dirty="0">
                <a:ea typeface="思源黑体" panose="020B0500000000000000"/>
              </a:rPr>
              <a:t>REG</a:t>
            </a:r>
            <a:r>
              <a:rPr lang="zh-CN" sz="1400" dirty="0">
                <a:ea typeface="思源黑体" panose="020B0500000000000000"/>
              </a:rPr>
              <a:t>使用</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PCIe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LUTs</c:v>
                </c:pt>
                <c:pt idx="1">
                  <c:v>REGs</c:v>
                </c:pt>
              </c:strCache>
            </c:strRef>
          </c:cat>
          <c:val>
            <c:numRef>
              <c:f>Sheet1!$B$2:$B$3</c:f>
              <c:numCache>
                <c:formatCode>General</c:formatCode>
                <c:ptCount val="2"/>
                <c:pt idx="0">
                  <c:v>5088</c:v>
                </c:pt>
                <c:pt idx="1">
                  <c:v>3455</c:v>
                </c:pt>
              </c:numCache>
            </c:numRef>
          </c:val>
          <c:extLst>
            <c:ext xmlns:c16="http://schemas.microsoft.com/office/drawing/2014/chart" uri="{C3380CC4-5D6E-409C-BE32-E72D297353CC}">
              <c16:uniqueId val="{00000000-79F1-4C6D-B772-C9A17BBDE89F}"/>
            </c:ext>
          </c:extLst>
        </c:ser>
        <c:ser>
          <c:idx val="1"/>
          <c:order val="1"/>
          <c:tx>
            <c:strRef>
              <c:f>Sheet1!$C$1</c:f>
              <c:strCache>
                <c:ptCount val="1"/>
                <c:pt idx="0">
                  <c:v>以太网</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LUTs</c:v>
                </c:pt>
                <c:pt idx="1">
                  <c:v>REGs</c:v>
                </c:pt>
              </c:strCache>
            </c:strRef>
          </c:cat>
          <c:val>
            <c:numRef>
              <c:f>Sheet1!$C$2:$C$3</c:f>
              <c:numCache>
                <c:formatCode>General</c:formatCode>
                <c:ptCount val="2"/>
                <c:pt idx="0">
                  <c:v>2213</c:v>
                </c:pt>
                <c:pt idx="1">
                  <c:v>2227</c:v>
                </c:pt>
              </c:numCache>
            </c:numRef>
          </c:val>
          <c:extLst>
            <c:ext xmlns:c16="http://schemas.microsoft.com/office/drawing/2014/chart" uri="{C3380CC4-5D6E-409C-BE32-E72D297353CC}">
              <c16:uniqueId val="{00000001-79F1-4C6D-B772-C9A17BBDE89F}"/>
            </c:ext>
          </c:extLst>
        </c:ser>
        <c:ser>
          <c:idx val="2"/>
          <c:order val="2"/>
          <c:tx>
            <c:strRef>
              <c:f>Sheet1!$D$1</c:f>
              <c:strCache>
                <c:ptCount val="1"/>
                <c:pt idx="0">
                  <c:v>HDMI</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LUTs</c:v>
                </c:pt>
                <c:pt idx="1">
                  <c:v>REGs</c:v>
                </c:pt>
              </c:strCache>
            </c:strRef>
          </c:cat>
          <c:val>
            <c:numRef>
              <c:f>Sheet1!$D$2:$D$3</c:f>
              <c:numCache>
                <c:formatCode>General</c:formatCode>
                <c:ptCount val="2"/>
                <c:pt idx="0">
                  <c:v>351</c:v>
                </c:pt>
                <c:pt idx="1">
                  <c:v>330</c:v>
                </c:pt>
              </c:numCache>
            </c:numRef>
          </c:val>
          <c:extLst>
            <c:ext xmlns:c16="http://schemas.microsoft.com/office/drawing/2014/chart" uri="{C3380CC4-5D6E-409C-BE32-E72D297353CC}">
              <c16:uniqueId val="{00000002-79F1-4C6D-B772-C9A17BBDE89F}"/>
            </c:ext>
          </c:extLst>
        </c:ser>
        <c:ser>
          <c:idx val="3"/>
          <c:order val="3"/>
          <c:tx>
            <c:strRef>
              <c:f>Sheet1!$E$1</c:f>
              <c:strCache>
                <c:ptCount val="1"/>
                <c:pt idx="0">
                  <c:v>串口</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Sheet1!$A$2:$A$3</c:f>
              <c:strCache>
                <c:ptCount val="2"/>
                <c:pt idx="0">
                  <c:v>LUTs</c:v>
                </c:pt>
                <c:pt idx="1">
                  <c:v>REGs</c:v>
                </c:pt>
              </c:strCache>
            </c:strRef>
          </c:cat>
          <c:val>
            <c:numRef>
              <c:f>Sheet1!$E$2:$E$3</c:f>
              <c:numCache>
                <c:formatCode>General</c:formatCode>
                <c:ptCount val="2"/>
                <c:pt idx="0">
                  <c:v>60</c:v>
                </c:pt>
                <c:pt idx="1">
                  <c:v>60</c:v>
                </c:pt>
              </c:numCache>
            </c:numRef>
          </c:val>
          <c:extLst>
            <c:ext xmlns:c16="http://schemas.microsoft.com/office/drawing/2014/chart" uri="{C3380CC4-5D6E-409C-BE32-E72D297353CC}">
              <c16:uniqueId val="{00000003-79F1-4C6D-B772-C9A17BBDE89F}"/>
            </c:ext>
          </c:extLst>
        </c:ser>
        <c:dLbls>
          <c:showLegendKey val="0"/>
          <c:showVal val="0"/>
          <c:showCatName val="0"/>
          <c:showSerName val="0"/>
          <c:showPercent val="0"/>
          <c:showBubbleSize val="0"/>
        </c:dLbls>
        <c:gapWidth val="100"/>
        <c:overlap val="-24"/>
        <c:axId val="34825632"/>
        <c:axId val="34523888"/>
      </c:barChart>
      <c:catAx>
        <c:axId val="348256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34523888"/>
        <c:crosses val="autoZero"/>
        <c:auto val="1"/>
        <c:lblAlgn val="ctr"/>
        <c:lblOffset val="100"/>
        <c:noMultiLvlLbl val="0"/>
      </c:catAx>
      <c:valAx>
        <c:axId val="3452388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34825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CN" sz="1400" dirty="0">
                <a:ea typeface="思源黑体" panose="020B0500000000000000"/>
              </a:rPr>
              <a:t>主要</a:t>
            </a:r>
            <a:r>
              <a:rPr lang="zh-CN" altLang="en-US" sz="1400" dirty="0">
                <a:ea typeface="思源黑体" panose="020B0500000000000000"/>
              </a:rPr>
              <a:t>模块的</a:t>
            </a:r>
            <a:r>
              <a:rPr lang="zh-CN" sz="1400" dirty="0">
                <a:ea typeface="思源黑体" panose="020B0500000000000000"/>
              </a:rPr>
              <a:t>的</a:t>
            </a:r>
            <a:r>
              <a:rPr lang="en-US" altLang="zh-CN" sz="1400" dirty="0">
                <a:ea typeface="思源黑体" panose="020B0500000000000000"/>
              </a:rPr>
              <a:t>DRM</a:t>
            </a:r>
            <a:r>
              <a:rPr lang="zh-CN" altLang="en-US" sz="1400" dirty="0">
                <a:ea typeface="思源黑体" panose="020B0500000000000000"/>
              </a:rPr>
              <a:t>使用</a:t>
            </a:r>
            <a:endParaRPr lang="zh-CN" sz="1400" dirty="0">
              <a:ea typeface="思源黑体" panose="020B0500000000000000"/>
            </a:endParaRP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PCIe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c:f>
              <c:strCache>
                <c:ptCount val="1"/>
                <c:pt idx="0">
                  <c:v>DRM</c:v>
                </c:pt>
              </c:strCache>
            </c:strRef>
          </c:cat>
          <c:val>
            <c:numRef>
              <c:f>Sheet1!$B$4</c:f>
              <c:numCache>
                <c:formatCode>General</c:formatCode>
                <c:ptCount val="1"/>
                <c:pt idx="0">
                  <c:v>80.5</c:v>
                </c:pt>
              </c:numCache>
            </c:numRef>
          </c:val>
          <c:extLst>
            <c:ext xmlns:c16="http://schemas.microsoft.com/office/drawing/2014/chart" uri="{C3380CC4-5D6E-409C-BE32-E72D297353CC}">
              <c16:uniqueId val="{00000000-C200-4957-90AD-25C0CF8635F9}"/>
            </c:ext>
          </c:extLst>
        </c:ser>
        <c:ser>
          <c:idx val="1"/>
          <c:order val="1"/>
          <c:tx>
            <c:strRef>
              <c:f>Sheet1!$C$1</c:f>
              <c:strCache>
                <c:ptCount val="1"/>
                <c:pt idx="0">
                  <c:v>DDR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c:f>
              <c:strCache>
                <c:ptCount val="1"/>
                <c:pt idx="0">
                  <c:v>DRM</c:v>
                </c:pt>
              </c:strCache>
            </c:strRef>
          </c:cat>
          <c:val>
            <c:numRef>
              <c:f>Sheet1!$C$4</c:f>
              <c:numCache>
                <c:formatCode>General</c:formatCode>
                <c:ptCount val="1"/>
                <c:pt idx="0">
                  <c:v>20</c:v>
                </c:pt>
              </c:numCache>
            </c:numRef>
          </c:val>
          <c:extLst>
            <c:ext xmlns:c16="http://schemas.microsoft.com/office/drawing/2014/chart" uri="{C3380CC4-5D6E-409C-BE32-E72D297353CC}">
              <c16:uniqueId val="{00000001-C200-4957-90AD-25C0CF8635F9}"/>
            </c:ext>
          </c:extLst>
        </c:ser>
        <c:ser>
          <c:idx val="2"/>
          <c:order val="2"/>
          <c:tx>
            <c:strRef>
              <c:f>Sheet1!$D$1</c:f>
              <c:strCache>
                <c:ptCount val="1"/>
                <c:pt idx="0">
                  <c:v>E902</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c:f>
              <c:strCache>
                <c:ptCount val="1"/>
                <c:pt idx="0">
                  <c:v>DRM</c:v>
                </c:pt>
              </c:strCache>
            </c:strRef>
          </c:cat>
          <c:val>
            <c:numRef>
              <c:f>Sheet1!$D$4</c:f>
              <c:numCache>
                <c:formatCode>General</c:formatCode>
                <c:ptCount val="1"/>
                <c:pt idx="0">
                  <c:v>16</c:v>
                </c:pt>
              </c:numCache>
            </c:numRef>
          </c:val>
          <c:extLst>
            <c:ext xmlns:c16="http://schemas.microsoft.com/office/drawing/2014/chart" uri="{C3380CC4-5D6E-409C-BE32-E72D297353CC}">
              <c16:uniqueId val="{00000002-C200-4957-90AD-25C0CF8635F9}"/>
            </c:ext>
          </c:extLst>
        </c:ser>
        <c:ser>
          <c:idx val="3"/>
          <c:order val="3"/>
          <c:tx>
            <c:strRef>
              <c:f>Sheet1!$E$1</c:f>
              <c:strCache>
                <c:ptCount val="1"/>
                <c:pt idx="0">
                  <c:v>以太网</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c:f>
              <c:strCache>
                <c:ptCount val="1"/>
                <c:pt idx="0">
                  <c:v>DRM</c:v>
                </c:pt>
              </c:strCache>
            </c:strRef>
          </c:cat>
          <c:val>
            <c:numRef>
              <c:f>Sheet1!$E$4</c:f>
              <c:numCache>
                <c:formatCode>General</c:formatCode>
                <c:ptCount val="1"/>
                <c:pt idx="0">
                  <c:v>5</c:v>
                </c:pt>
              </c:numCache>
            </c:numRef>
          </c:val>
          <c:extLst>
            <c:ext xmlns:c16="http://schemas.microsoft.com/office/drawing/2014/chart" uri="{C3380CC4-5D6E-409C-BE32-E72D297353CC}">
              <c16:uniqueId val="{00000003-C200-4957-90AD-25C0CF8635F9}"/>
            </c:ext>
          </c:extLst>
        </c:ser>
        <c:dLbls>
          <c:showLegendKey val="0"/>
          <c:showVal val="0"/>
          <c:showCatName val="0"/>
          <c:showSerName val="0"/>
          <c:showPercent val="0"/>
          <c:showBubbleSize val="0"/>
        </c:dLbls>
        <c:gapWidth val="100"/>
        <c:overlap val="-24"/>
        <c:axId val="34825632"/>
        <c:axId val="34523888"/>
      </c:barChart>
      <c:catAx>
        <c:axId val="348256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34523888"/>
        <c:crosses val="autoZero"/>
        <c:auto val="1"/>
        <c:lblAlgn val="ctr"/>
        <c:lblOffset val="100"/>
        <c:noMultiLvlLbl val="0"/>
      </c:catAx>
      <c:valAx>
        <c:axId val="3452388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34825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970BD08-75B4-EBD6-AC42-45A235C86A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1DA97BA-36F8-65ED-7B01-01164510E6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5E79F0-D099-4E64-8372-E5B87C6EA15A}"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853EE61F-9862-F6C1-14FA-C02F5DCF50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99AF8E0-59C0-F4AC-F5BD-55890D1F62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ED1E19-5BA3-491F-88C6-B0E55AA4CE05}" type="slidenum">
              <a:rPr lang="zh-CN" altLang="en-US" smtClean="0"/>
              <a:t>‹#›</a:t>
            </a:fld>
            <a:endParaRPr lang="zh-CN" altLang="en-US"/>
          </a:p>
        </p:txBody>
      </p:sp>
    </p:spTree>
    <p:extLst>
      <p:ext uri="{BB962C8B-B14F-4D97-AF65-F5344CB8AC3E}">
        <p14:creationId xmlns:p14="http://schemas.microsoft.com/office/powerpoint/2010/main" val="1486158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11</a:t>
            </a:fld>
            <a:endParaRPr lang="zh-CN" altLang="en-US"/>
          </a:p>
        </p:txBody>
      </p:sp>
    </p:spTree>
    <p:extLst>
      <p:ext uri="{BB962C8B-B14F-4D97-AF65-F5344CB8AC3E}">
        <p14:creationId xmlns:p14="http://schemas.microsoft.com/office/powerpoint/2010/main" val="2005325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744654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23</a:t>
            </a:fld>
            <a:endParaRPr lang="zh-CN" altLang="en-US"/>
          </a:p>
        </p:txBody>
      </p:sp>
    </p:spTree>
    <p:extLst>
      <p:ext uri="{BB962C8B-B14F-4D97-AF65-F5344CB8AC3E}">
        <p14:creationId xmlns:p14="http://schemas.microsoft.com/office/powerpoint/2010/main" val="4250968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24</a:t>
            </a:fld>
            <a:endParaRPr lang="zh-CN" altLang="en-US"/>
          </a:p>
        </p:txBody>
      </p:sp>
    </p:spTree>
    <p:extLst>
      <p:ext uri="{BB962C8B-B14F-4D97-AF65-F5344CB8AC3E}">
        <p14:creationId xmlns:p14="http://schemas.microsoft.com/office/powerpoint/2010/main" val="203521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25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28</a:t>
            </a:fld>
            <a:endParaRPr lang="zh-CN" altLang="en-US"/>
          </a:p>
        </p:txBody>
      </p:sp>
    </p:spTree>
    <p:extLst>
      <p:ext uri="{BB962C8B-B14F-4D97-AF65-F5344CB8AC3E}">
        <p14:creationId xmlns:p14="http://schemas.microsoft.com/office/powerpoint/2010/main" val="997264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29</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31</a:t>
            </a:fld>
            <a:endParaRPr lang="zh-CN" altLang="en-US"/>
          </a:p>
        </p:txBody>
      </p:sp>
    </p:spTree>
    <p:extLst>
      <p:ext uri="{BB962C8B-B14F-4D97-AF65-F5344CB8AC3E}">
        <p14:creationId xmlns:p14="http://schemas.microsoft.com/office/powerpoint/2010/main" val="207810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35145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349676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330669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90519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2291054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800">
              <a:solidFill>
                <a:schemeClr val="bg1"/>
              </a:solidFill>
            </a:endParaRPr>
          </a:p>
        </p:txBody>
      </p:sp>
      <p:sp>
        <p:nvSpPr>
          <p:cNvPr id="6" name="PA_文本框 1"/>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notesSlide" Target="../notesSlides/notesSlide9.xml"/><Relationship Id="rId7" Type="http://schemas.openxmlformats.org/officeDocument/2006/relationships/image" Target="../media/image12.sv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1.png"/><Relationship Id="rId11" Type="http://schemas.openxmlformats.org/officeDocument/2006/relationships/image" Target="../media/image2.png"/><Relationship Id="rId5" Type="http://schemas.openxmlformats.org/officeDocument/2006/relationships/image" Target="../media/image4.jpeg"/><Relationship Id="rId10" Type="http://schemas.openxmlformats.org/officeDocument/2006/relationships/image" Target="../media/image5.jpeg"/><Relationship Id="rId4" Type="http://schemas.openxmlformats.org/officeDocument/2006/relationships/image" Target="../media/image10.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7.xml"/><Relationship Id="rId7" Type="http://schemas.openxmlformats.org/officeDocument/2006/relationships/notesSlide" Target="../notesSlides/notesSlide12.xml"/><Relationship Id="rId12" Type="http://schemas.openxmlformats.org/officeDocument/2006/relationships/image" Target="../media/image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11" Type="http://schemas.openxmlformats.org/officeDocument/2006/relationships/image" Target="../media/image20.jpeg"/><Relationship Id="rId5" Type="http://schemas.openxmlformats.org/officeDocument/2006/relationships/tags" Target="../tags/tag19.xml"/><Relationship Id="rId10" Type="http://schemas.openxmlformats.org/officeDocument/2006/relationships/image" Target="../media/image19.jpeg"/><Relationship Id="rId4" Type="http://schemas.openxmlformats.org/officeDocument/2006/relationships/tags" Target="../tags/tag18.xml"/><Relationship Id="rId9"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2.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2.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4.jpe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2.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6.xml"/><Relationship Id="rId7"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jpeg"/><Relationship Id="rId11" Type="http://schemas.openxmlformats.org/officeDocument/2006/relationships/image" Target="../media/image2.png"/><Relationship Id="rId5" Type="http://schemas.openxmlformats.org/officeDocument/2006/relationships/image" Target="../media/image4.jpe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notesSlide" Target="../notesSlides/notesSlide7.xml"/><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2569442" y="2237419"/>
            <a:ext cx="7053116" cy="1569660"/>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dirty="0">
                <a:solidFill>
                  <a:schemeClr val="bg1"/>
                </a:solidFill>
                <a:latin typeface="思源黑体" panose="020B0500000000000000" pitchFamily="34" charset="-122"/>
                <a:ea typeface="思源黑体" panose="020B0500000000000000" pitchFamily="34" charset="-122"/>
              </a:rPr>
              <a:t>基于盘古</a:t>
            </a:r>
            <a:r>
              <a:rPr lang="en-US" altLang="zh-CN" sz="4800" b="1" dirty="0">
                <a:solidFill>
                  <a:schemeClr val="bg1"/>
                </a:solidFill>
                <a:latin typeface="思源黑体" panose="020B0500000000000000" pitchFamily="34" charset="-122"/>
                <a:ea typeface="思源黑体" panose="020B0500000000000000" pitchFamily="34" charset="-122"/>
              </a:rPr>
              <a:t>50K</a:t>
            </a:r>
            <a:r>
              <a:rPr lang="zh-CN" altLang="en-US" sz="4800" b="1" dirty="0">
                <a:solidFill>
                  <a:schemeClr val="bg1"/>
                </a:solidFill>
                <a:latin typeface="思源黑体" panose="020B0500000000000000" pitchFamily="34" charset="-122"/>
                <a:ea typeface="思源黑体" panose="020B0500000000000000" pitchFamily="34" charset="-122"/>
              </a:rPr>
              <a:t>开发板的</a:t>
            </a:r>
            <a:endParaRPr lang="en-US" altLang="zh-CN" sz="4800" b="1" dirty="0">
              <a:solidFill>
                <a:schemeClr val="bg1"/>
              </a:solidFill>
              <a:latin typeface="思源黑体" panose="020B0500000000000000" pitchFamily="34" charset="-122"/>
              <a:ea typeface="思源黑体" panose="020B0500000000000000" pitchFamily="34" charset="-122"/>
            </a:endParaRPr>
          </a:p>
          <a:p>
            <a:pPr algn="ctr">
              <a:defRPr/>
            </a:pPr>
            <a:r>
              <a:rPr lang="zh-CN" altLang="en-US" sz="4800" b="1" dirty="0">
                <a:solidFill>
                  <a:schemeClr val="bg1"/>
                </a:solidFill>
                <a:latin typeface="思源黑体" panose="020B0500000000000000" pitchFamily="34" charset="-122"/>
                <a:ea typeface="思源黑体" panose="020B0500000000000000" pitchFamily="34" charset="-122"/>
              </a:rPr>
              <a:t>图像采集与</a:t>
            </a:r>
            <a:r>
              <a:rPr lang="en-US" altLang="zh-CN" sz="4800" b="1" dirty="0">
                <a:solidFill>
                  <a:schemeClr val="bg1"/>
                </a:solidFill>
                <a:latin typeface="思源黑体" panose="020B0500000000000000" pitchFamily="34" charset="-122"/>
                <a:ea typeface="思源黑体" panose="020B0500000000000000" pitchFamily="34" charset="-122"/>
              </a:rPr>
              <a:t>AI</a:t>
            </a:r>
            <a:r>
              <a:rPr lang="zh-CN" altLang="en-US" sz="4800" b="1" dirty="0">
                <a:solidFill>
                  <a:schemeClr val="bg1"/>
                </a:solidFill>
                <a:latin typeface="思源黑体" panose="020B0500000000000000" pitchFamily="34" charset="-122"/>
                <a:ea typeface="思源黑体" panose="020B0500000000000000" pitchFamily="34" charset="-122"/>
              </a:rPr>
              <a:t>识别系统</a:t>
            </a:r>
          </a:p>
        </p:txBody>
      </p:sp>
      <p:sp>
        <p:nvSpPr>
          <p:cNvPr id="6" name="PA_圆角矩形 31"/>
          <p:cNvSpPr/>
          <p:nvPr>
            <p:custDataLst>
              <p:tags r:id="rId1"/>
            </p:custDataLst>
          </p:nvPr>
        </p:nvSpPr>
        <p:spPr>
          <a:xfrm>
            <a:off x="4335663" y="4189444"/>
            <a:ext cx="3987244" cy="42006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223762"/>
                </a:solidFill>
                <a:latin typeface="思源黑体" panose="020B0500000000000000" pitchFamily="34" charset="-122"/>
                <a:ea typeface="思源黑体" panose="020B0500000000000000" pitchFamily="34" charset="-122"/>
              </a:rPr>
              <a:t>答辩队伍：</a:t>
            </a:r>
            <a:r>
              <a:rPr lang="en-US" altLang="zh-CN" dirty="0">
                <a:solidFill>
                  <a:srgbClr val="223762"/>
                </a:solidFill>
                <a:latin typeface="思源黑体" panose="020B0500000000000000" pitchFamily="34" charset="-122"/>
                <a:ea typeface="思源黑体" panose="020B0500000000000000" pitchFamily="34" charset="-122"/>
              </a:rPr>
              <a:t>CICC2111 </a:t>
            </a:r>
            <a:r>
              <a:rPr lang="zh-CN" altLang="en-US" dirty="0">
                <a:solidFill>
                  <a:srgbClr val="223762"/>
                </a:solidFill>
                <a:latin typeface="思源黑体" panose="020B0500000000000000" pitchFamily="34" charset="-122"/>
                <a:ea typeface="思源黑体" panose="020B0500000000000000" pitchFamily="34" charset="-122"/>
              </a:rPr>
              <a:t>果宝特攻队</a:t>
            </a:r>
          </a:p>
        </p:txBody>
      </p:sp>
      <p:pic>
        <p:nvPicPr>
          <p:cNvPr id="18" name="图片 1"/>
          <p:cNvPicPr>
            <a:picLocks noChangeAspect="1"/>
          </p:cNvPicPr>
          <p:nvPr>
            <p:custDataLst>
              <p:tags r:id="rId2"/>
            </p:custDataLst>
          </p:nvPr>
        </p:nvPicPr>
        <p:blipFill>
          <a:blip r:embed="rId5"/>
          <a:stretch>
            <a:fillRect/>
          </a:stretch>
        </p:blipFill>
        <p:spPr>
          <a:xfrm>
            <a:off x="5062350" y="0"/>
            <a:ext cx="1484630" cy="988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8)">
                                      <p:cBhvr>
                                        <p:cTn id="12" dur="500"/>
                                        <p:tgtEl>
                                          <p:spTgt spid="4"/>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250" fill="hold"/>
                                        <p:tgtEl>
                                          <p:spTgt spid="5"/>
                                        </p:tgtEl>
                                        <p:attrNameLst>
                                          <p:attrName>ppt_x</p:attrName>
                                        </p:attrNameLst>
                                      </p:cBhvr>
                                      <p:tavLst>
                                        <p:tav tm="0">
                                          <p:val>
                                            <p:strVal val="#ppt_x"/>
                                          </p:val>
                                        </p:tav>
                                        <p:tav tm="100000">
                                          <p:val>
                                            <p:strVal val="#ppt_x"/>
                                          </p:val>
                                        </p:tav>
                                      </p:tavLst>
                                    </p:anim>
                                    <p:anim calcmode="lin" valueType="num">
                                      <p:cBhvr additive="base">
                                        <p:cTn id="17" dur="250" fill="hold"/>
                                        <p:tgtEl>
                                          <p:spTgt spid="5"/>
                                        </p:tgtEl>
                                        <p:attrNameLst>
                                          <p:attrName>ppt_y</p:attrName>
                                        </p:attrNameLst>
                                      </p:cBhvr>
                                      <p:tavLst>
                                        <p:tav tm="0">
                                          <p:val>
                                            <p:strVal val="1+#ppt_h/2"/>
                                          </p:val>
                                        </p:tav>
                                        <p:tav tm="100000">
                                          <p:val>
                                            <p:strVal val="#ppt_y"/>
                                          </p:val>
                                        </p:tav>
                                      </p:tavLst>
                                    </p:anim>
                                  </p:childTnLst>
                                </p:cTn>
                              </p:par>
                              <p:par>
                                <p:cTn id="18" presetID="53" presetClass="entr" presetSubtype="16"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animEffect transition="in" filter="fade">
                                      <p:cBhvr>
                                        <p:cTn id="22"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B386C97A-C50E-A518-6FC1-317343C61642}"/>
              </a:ext>
            </a:extLst>
          </p:cNvPr>
          <p:cNvPicPr>
            <a:picLocks noChangeAspect="1"/>
          </p:cNvPicPr>
          <p:nvPr/>
        </p:nvPicPr>
        <p:blipFill>
          <a:blip r:embed="rId4"/>
          <a:stretch>
            <a:fillRect/>
          </a:stretch>
        </p:blipFill>
        <p:spPr>
          <a:xfrm>
            <a:off x="7674844" y="2727534"/>
            <a:ext cx="4004085" cy="2036807"/>
          </a:xfrm>
          <a:prstGeom prst="rect">
            <a:avLst/>
          </a:prstGeom>
        </p:spPr>
      </p:pic>
      <p:sp>
        <p:nvSpPr>
          <p:cNvPr id="29" name="文本框 28">
            <a:extLst>
              <a:ext uri="{FF2B5EF4-FFF2-40B4-BE49-F238E27FC236}">
                <a16:creationId xmlns:a16="http://schemas.microsoft.com/office/drawing/2014/main" id="{161BFA3D-C365-596A-6A08-F2E834D26603}"/>
              </a:ext>
            </a:extLst>
          </p:cNvPr>
          <p:cNvSpPr txBox="1"/>
          <p:nvPr/>
        </p:nvSpPr>
        <p:spPr>
          <a:xfrm>
            <a:off x="4226361" y="1970620"/>
            <a:ext cx="715614" cy="338554"/>
          </a:xfrm>
          <a:prstGeom prst="rect">
            <a:avLst/>
          </a:prstGeom>
          <a:noFill/>
        </p:spPr>
        <p:txBody>
          <a:bodyPr wrap="square" rtlCol="0">
            <a:spAutoFit/>
          </a:bodyPr>
          <a:lstStyle/>
          <a:p>
            <a:r>
              <a:rPr lang="en-US" altLang="zh-CN" sz="1600" b="1" dirty="0"/>
              <a:t>PCIe</a:t>
            </a:r>
            <a:endParaRPr lang="zh-CN" altLang="en-US" sz="1600" b="1" dirty="0"/>
          </a:p>
        </p:txBody>
      </p:sp>
      <p:pic>
        <p:nvPicPr>
          <p:cNvPr id="26" name="图片 25">
            <a:extLst>
              <a:ext uri="{FF2B5EF4-FFF2-40B4-BE49-F238E27FC236}">
                <a16:creationId xmlns:a16="http://schemas.microsoft.com/office/drawing/2014/main" id="{B3CAB29F-312A-D60F-16A3-41FDF5F7D7C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124" t="17810" r="15712" b="23130"/>
          <a:stretch/>
        </p:blipFill>
        <p:spPr>
          <a:xfrm>
            <a:off x="5467104" y="1838589"/>
            <a:ext cx="1585196" cy="1373475"/>
          </a:xfrm>
          <a:prstGeom prst="rect">
            <a:avLst/>
          </a:prstGeom>
        </p:spPr>
      </p:pic>
      <p:sp>
        <p:nvSpPr>
          <p:cNvPr id="2" name="标题 1"/>
          <p:cNvSpPr>
            <a:spLocks noGrp="1"/>
          </p:cNvSpPr>
          <p:nvPr>
            <p:ph type="title"/>
          </p:nvPr>
        </p:nvSpPr>
        <p:spPr>
          <a:xfrm>
            <a:off x="1371481" y="727593"/>
            <a:ext cx="4915155" cy="459728"/>
          </a:xfrm>
        </p:spPr>
        <p:txBody>
          <a:bodyPr/>
          <a:lstStyle/>
          <a:p>
            <a:pPr>
              <a:lnSpc>
                <a:spcPct val="120000"/>
              </a:lnSpc>
            </a:pPr>
            <a:r>
              <a:rPr lang="zh-CN" altLang="en-US" dirty="0"/>
              <a:t>系统架构</a:t>
            </a:r>
            <a:r>
              <a:rPr lang="en-US" altLang="zh-CN" dirty="0"/>
              <a:t>——</a:t>
            </a:r>
            <a:r>
              <a:rPr lang="zh-CN" altLang="en-US" dirty="0"/>
              <a:t>回环 </a:t>
            </a:r>
            <a:r>
              <a:rPr lang="en-US" altLang="zh-CN" dirty="0"/>
              <a:t>&amp; </a:t>
            </a:r>
            <a:r>
              <a:rPr lang="zh-CN" altLang="en-US" dirty="0"/>
              <a:t>传输至上位机</a:t>
            </a:r>
          </a:p>
        </p:txBody>
      </p:sp>
      <p:pic>
        <p:nvPicPr>
          <p:cNvPr id="20" name="图形 19" descr="放大镜">
            <a:extLst>
              <a:ext uri="{FF2B5EF4-FFF2-40B4-BE49-F238E27FC236}">
                <a16:creationId xmlns:a16="http://schemas.microsoft.com/office/drawing/2014/main" id="{F18DB70D-01A2-09D6-FE24-E4CDB73F00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113838">
            <a:off x="10360456" y="2699855"/>
            <a:ext cx="1269825" cy="1269825"/>
          </a:xfrm>
          <a:prstGeom prst="rect">
            <a:avLst/>
          </a:prstGeom>
        </p:spPr>
      </p:pic>
      <p:sp>
        <p:nvSpPr>
          <p:cNvPr id="41" name="箭头: 右 40">
            <a:extLst>
              <a:ext uri="{FF2B5EF4-FFF2-40B4-BE49-F238E27FC236}">
                <a16:creationId xmlns:a16="http://schemas.microsoft.com/office/drawing/2014/main" id="{58E2DF1A-71E4-B8CA-5CFE-9BADDB919C0A}"/>
              </a:ext>
            </a:extLst>
          </p:cNvPr>
          <p:cNvSpPr/>
          <p:nvPr/>
        </p:nvSpPr>
        <p:spPr>
          <a:xfrm>
            <a:off x="3262222" y="2257572"/>
            <a:ext cx="1887011" cy="262815"/>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4E311A4B-C501-41A7-05BE-3C019499A7C0}"/>
              </a:ext>
            </a:extLst>
          </p:cNvPr>
          <p:cNvSpPr txBox="1"/>
          <p:nvPr/>
        </p:nvSpPr>
        <p:spPr>
          <a:xfrm>
            <a:off x="1647052" y="1632066"/>
            <a:ext cx="844221" cy="338554"/>
          </a:xfrm>
          <a:prstGeom prst="rect">
            <a:avLst/>
          </a:prstGeom>
          <a:noFill/>
        </p:spPr>
        <p:txBody>
          <a:bodyPr wrap="square" rtlCol="0">
            <a:spAutoFit/>
          </a:bodyPr>
          <a:lstStyle/>
          <a:p>
            <a:r>
              <a:rPr lang="en-US" altLang="zh-CN" sz="1600" b="1" dirty="0">
                <a:ea typeface="思源黑体" panose="020B0500000000000000"/>
              </a:rPr>
              <a:t>FPGA</a:t>
            </a:r>
            <a:r>
              <a:rPr lang="zh-CN" altLang="en-US" sz="1600" b="1" dirty="0">
                <a:ea typeface="思源黑体" panose="020B0500000000000000"/>
              </a:rPr>
              <a:t>端</a:t>
            </a:r>
          </a:p>
        </p:txBody>
      </p:sp>
      <p:pic>
        <p:nvPicPr>
          <p:cNvPr id="11" name="图形 10" descr="放大镜">
            <a:extLst>
              <a:ext uri="{FF2B5EF4-FFF2-40B4-BE49-F238E27FC236}">
                <a16:creationId xmlns:a16="http://schemas.microsoft.com/office/drawing/2014/main" id="{9E9CDF14-BFA8-1B88-9A53-1488060004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66808">
            <a:off x="9101772" y="3890913"/>
            <a:ext cx="1269825" cy="1269825"/>
          </a:xfrm>
          <a:prstGeom prst="rect">
            <a:avLst/>
          </a:prstGeom>
        </p:spPr>
      </p:pic>
      <p:sp>
        <p:nvSpPr>
          <p:cNvPr id="22" name="文本框 21">
            <a:extLst>
              <a:ext uri="{FF2B5EF4-FFF2-40B4-BE49-F238E27FC236}">
                <a16:creationId xmlns:a16="http://schemas.microsoft.com/office/drawing/2014/main" id="{CB97966E-BB11-5090-3928-AF2C0EBD2CA9}"/>
              </a:ext>
            </a:extLst>
          </p:cNvPr>
          <p:cNvSpPr txBox="1"/>
          <p:nvPr/>
        </p:nvSpPr>
        <p:spPr>
          <a:xfrm>
            <a:off x="5740603" y="1617005"/>
            <a:ext cx="1174052" cy="338554"/>
          </a:xfrm>
          <a:prstGeom prst="rect">
            <a:avLst/>
          </a:prstGeom>
          <a:noFill/>
        </p:spPr>
        <p:txBody>
          <a:bodyPr wrap="square" rtlCol="0">
            <a:spAutoFit/>
          </a:bodyPr>
          <a:lstStyle/>
          <a:p>
            <a:r>
              <a:rPr lang="zh-CN" altLang="en-US" sz="1600" b="1" dirty="0">
                <a:ea typeface="思源黑体" panose="020B0500000000000000"/>
              </a:rPr>
              <a:t>上位机端</a:t>
            </a:r>
          </a:p>
        </p:txBody>
      </p:sp>
      <p:sp>
        <p:nvSpPr>
          <p:cNvPr id="28" name="文本框 27">
            <a:extLst>
              <a:ext uri="{FF2B5EF4-FFF2-40B4-BE49-F238E27FC236}">
                <a16:creationId xmlns:a16="http://schemas.microsoft.com/office/drawing/2014/main" id="{390B44F7-9463-6258-E221-3D6A6657FBAC}"/>
              </a:ext>
            </a:extLst>
          </p:cNvPr>
          <p:cNvSpPr txBox="1"/>
          <p:nvPr/>
        </p:nvSpPr>
        <p:spPr>
          <a:xfrm>
            <a:off x="3557282" y="1970620"/>
            <a:ext cx="715614" cy="307777"/>
          </a:xfrm>
          <a:prstGeom prst="rect">
            <a:avLst/>
          </a:prstGeom>
          <a:noFill/>
        </p:spPr>
        <p:txBody>
          <a:bodyPr wrap="square" rtlCol="0">
            <a:spAutoFit/>
          </a:bodyPr>
          <a:lstStyle/>
          <a:p>
            <a:r>
              <a:rPr lang="zh-CN" altLang="en-US" sz="1400" b="1" dirty="0">
                <a:ea typeface="思源黑体" panose="020B0500000000000000"/>
              </a:rPr>
              <a:t>网口</a:t>
            </a:r>
          </a:p>
        </p:txBody>
      </p:sp>
      <p:pic>
        <p:nvPicPr>
          <p:cNvPr id="4" name="图片 3">
            <a:extLst>
              <a:ext uri="{FF2B5EF4-FFF2-40B4-BE49-F238E27FC236}">
                <a16:creationId xmlns:a16="http://schemas.microsoft.com/office/drawing/2014/main" id="{B02DD928-F585-EADA-5AE4-6C632E1C5E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0887" y="2013200"/>
            <a:ext cx="1286925" cy="1286925"/>
          </a:xfrm>
          <a:prstGeom prst="rect">
            <a:avLst/>
          </a:prstGeom>
        </p:spPr>
      </p:pic>
      <p:sp>
        <p:nvSpPr>
          <p:cNvPr id="5" name="文本框 4">
            <a:extLst>
              <a:ext uri="{FF2B5EF4-FFF2-40B4-BE49-F238E27FC236}">
                <a16:creationId xmlns:a16="http://schemas.microsoft.com/office/drawing/2014/main" id="{5AF57A7B-4A13-6DB7-CC7D-1E74A9D1CE4A}"/>
              </a:ext>
            </a:extLst>
          </p:cNvPr>
          <p:cNvSpPr txBox="1"/>
          <p:nvPr/>
        </p:nvSpPr>
        <p:spPr>
          <a:xfrm>
            <a:off x="1447297" y="3611609"/>
            <a:ext cx="715614" cy="307777"/>
          </a:xfrm>
          <a:prstGeom prst="rect">
            <a:avLst/>
          </a:prstGeom>
          <a:noFill/>
        </p:spPr>
        <p:txBody>
          <a:bodyPr wrap="square" rtlCol="0">
            <a:spAutoFit/>
          </a:bodyPr>
          <a:lstStyle/>
          <a:p>
            <a:r>
              <a:rPr lang="en-US" altLang="zh-CN" sz="1400" b="1" dirty="0">
                <a:ea typeface="思源黑体" panose="020B0500000000000000"/>
              </a:rPr>
              <a:t>HDMI</a:t>
            </a:r>
            <a:endParaRPr lang="zh-CN" altLang="en-US" sz="1400" b="1" dirty="0">
              <a:ea typeface="思源黑体" panose="020B0500000000000000"/>
            </a:endParaRPr>
          </a:p>
        </p:txBody>
      </p:sp>
      <p:pic>
        <p:nvPicPr>
          <p:cNvPr id="7" name="图片 6">
            <a:extLst>
              <a:ext uri="{FF2B5EF4-FFF2-40B4-BE49-F238E27FC236}">
                <a16:creationId xmlns:a16="http://schemas.microsoft.com/office/drawing/2014/main" id="{E129811C-15E4-2CAB-37A3-DDF3F8FAEF48}"/>
              </a:ext>
            </a:extLst>
          </p:cNvPr>
          <p:cNvPicPr>
            <a:picLocks noChangeAspect="1"/>
          </p:cNvPicPr>
          <p:nvPr/>
        </p:nvPicPr>
        <p:blipFill rotWithShape="1">
          <a:blip r:embed="rId9">
            <a:extLst>
              <a:ext uri="{28A0092B-C50C-407E-A947-70E740481C1C}">
                <a14:useLocalDpi xmlns:a14="http://schemas.microsoft.com/office/drawing/2010/main" val="0"/>
              </a:ext>
            </a:extLst>
          </a:blip>
          <a:srcRect l="25640" t="29344" r="19419" b="30389"/>
          <a:stretch/>
        </p:blipFill>
        <p:spPr>
          <a:xfrm>
            <a:off x="1424936" y="4212419"/>
            <a:ext cx="1569957" cy="1150661"/>
          </a:xfrm>
          <a:prstGeom prst="rect">
            <a:avLst/>
          </a:prstGeom>
        </p:spPr>
      </p:pic>
      <p:sp>
        <p:nvSpPr>
          <p:cNvPr id="14" name="箭头: 右 13">
            <a:extLst>
              <a:ext uri="{FF2B5EF4-FFF2-40B4-BE49-F238E27FC236}">
                <a16:creationId xmlns:a16="http://schemas.microsoft.com/office/drawing/2014/main" id="{1D1F57C8-0B5A-5084-1490-473CC879ACBE}"/>
              </a:ext>
            </a:extLst>
          </p:cNvPr>
          <p:cNvSpPr/>
          <p:nvPr/>
        </p:nvSpPr>
        <p:spPr>
          <a:xfrm rot="5400000">
            <a:off x="1700316" y="3674662"/>
            <a:ext cx="881063" cy="306183"/>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21DD63-F390-9A8F-4945-08DA0994E942}"/>
              </a:ext>
            </a:extLst>
          </p:cNvPr>
          <p:cNvSpPr txBox="1"/>
          <p:nvPr/>
        </p:nvSpPr>
        <p:spPr>
          <a:xfrm>
            <a:off x="1535183" y="5295454"/>
            <a:ext cx="1203925" cy="338554"/>
          </a:xfrm>
          <a:prstGeom prst="rect">
            <a:avLst/>
          </a:prstGeom>
          <a:noFill/>
        </p:spPr>
        <p:txBody>
          <a:bodyPr wrap="square" rtlCol="0">
            <a:spAutoFit/>
          </a:bodyPr>
          <a:lstStyle/>
          <a:p>
            <a:r>
              <a:rPr lang="zh-CN" altLang="en-US" sz="1600" b="1" dirty="0">
                <a:ea typeface="思源黑体" panose="020B0500000000000000"/>
              </a:rPr>
              <a:t>回环显示</a:t>
            </a:r>
          </a:p>
        </p:txBody>
      </p:sp>
      <p:pic>
        <p:nvPicPr>
          <p:cNvPr id="16" name="Picture 20" descr="ai识别图标素材 的图像结果">
            <a:extLst>
              <a:ext uri="{FF2B5EF4-FFF2-40B4-BE49-F238E27FC236}">
                <a16:creationId xmlns:a16="http://schemas.microsoft.com/office/drawing/2014/main" id="{9015F407-60BE-D54D-AB6A-179CAAB5FA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3442" y="4260807"/>
            <a:ext cx="1176131" cy="132314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右 16">
            <a:extLst>
              <a:ext uri="{FF2B5EF4-FFF2-40B4-BE49-F238E27FC236}">
                <a16:creationId xmlns:a16="http://schemas.microsoft.com/office/drawing/2014/main" id="{C4E06D8E-4768-24AA-0A04-9199B44A692C}"/>
              </a:ext>
            </a:extLst>
          </p:cNvPr>
          <p:cNvSpPr/>
          <p:nvPr/>
        </p:nvSpPr>
        <p:spPr>
          <a:xfrm rot="5400000">
            <a:off x="5957552" y="3808023"/>
            <a:ext cx="676135" cy="309437"/>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7013E7B-355A-0629-2E96-ACD9D6B8566A}"/>
              </a:ext>
            </a:extLst>
          </p:cNvPr>
          <p:cNvSpPr txBox="1"/>
          <p:nvPr/>
        </p:nvSpPr>
        <p:spPr>
          <a:xfrm>
            <a:off x="5774542" y="3239495"/>
            <a:ext cx="1203925" cy="313455"/>
          </a:xfrm>
          <a:prstGeom prst="rect">
            <a:avLst/>
          </a:prstGeom>
          <a:noFill/>
        </p:spPr>
        <p:txBody>
          <a:bodyPr wrap="square" rtlCol="0">
            <a:spAutoFit/>
          </a:bodyPr>
          <a:lstStyle/>
          <a:p>
            <a:r>
              <a:rPr lang="zh-CN" altLang="en-US" sz="1400" b="1" dirty="0">
                <a:ea typeface="思源黑体" panose="020B0500000000000000"/>
              </a:rPr>
              <a:t>上位机显示</a:t>
            </a:r>
          </a:p>
        </p:txBody>
      </p:sp>
      <p:sp>
        <p:nvSpPr>
          <p:cNvPr id="24" name="文本框 23">
            <a:extLst>
              <a:ext uri="{FF2B5EF4-FFF2-40B4-BE49-F238E27FC236}">
                <a16:creationId xmlns:a16="http://schemas.microsoft.com/office/drawing/2014/main" id="{363E3A59-8239-1662-8AA2-E6619C2DF248}"/>
              </a:ext>
            </a:extLst>
          </p:cNvPr>
          <p:cNvSpPr txBox="1"/>
          <p:nvPr/>
        </p:nvSpPr>
        <p:spPr>
          <a:xfrm>
            <a:off x="5848375" y="5650435"/>
            <a:ext cx="1203925" cy="313455"/>
          </a:xfrm>
          <a:prstGeom prst="rect">
            <a:avLst/>
          </a:prstGeom>
          <a:noFill/>
        </p:spPr>
        <p:txBody>
          <a:bodyPr wrap="square" rtlCol="0">
            <a:spAutoFit/>
          </a:bodyPr>
          <a:lstStyle/>
          <a:p>
            <a:r>
              <a:rPr lang="zh-CN" altLang="en-US" sz="1400" b="1" dirty="0">
                <a:ea typeface="思源黑体" panose="020B0500000000000000"/>
              </a:rPr>
              <a:t>图像识别</a:t>
            </a:r>
          </a:p>
        </p:txBody>
      </p:sp>
      <p:sp>
        <p:nvSpPr>
          <p:cNvPr id="32" name="矩形: 圆角 31">
            <a:extLst>
              <a:ext uri="{FF2B5EF4-FFF2-40B4-BE49-F238E27FC236}">
                <a16:creationId xmlns:a16="http://schemas.microsoft.com/office/drawing/2014/main" id="{CD7A1FCA-7E97-697C-7C24-D47954B9B96A}"/>
              </a:ext>
            </a:extLst>
          </p:cNvPr>
          <p:cNvSpPr/>
          <p:nvPr/>
        </p:nvSpPr>
        <p:spPr>
          <a:xfrm>
            <a:off x="887349" y="1589723"/>
            <a:ext cx="6718889" cy="4540684"/>
          </a:xfrm>
          <a:prstGeom prst="roundRect">
            <a:avLst/>
          </a:prstGeom>
          <a:noFill/>
          <a:ln w="57150">
            <a:solidFill>
              <a:srgbClr val="4E81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C1E5631-33A5-6553-1B86-8E1F57ECE341}"/>
              </a:ext>
            </a:extLst>
          </p:cNvPr>
          <p:cNvSpPr/>
          <p:nvPr/>
        </p:nvSpPr>
        <p:spPr>
          <a:xfrm>
            <a:off x="5252031" y="1915220"/>
            <a:ext cx="2015341" cy="4008331"/>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9792274-FBA8-F9CB-734A-0647E973D74D}"/>
              </a:ext>
            </a:extLst>
          </p:cNvPr>
          <p:cNvSpPr/>
          <p:nvPr/>
        </p:nvSpPr>
        <p:spPr>
          <a:xfrm>
            <a:off x="1159081" y="1936295"/>
            <a:ext cx="1947054" cy="3886007"/>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417466E-DE6E-576C-37BD-63C53E4F8605}"/>
              </a:ext>
            </a:extLst>
          </p:cNvPr>
          <p:cNvSpPr txBox="1"/>
          <p:nvPr/>
        </p:nvSpPr>
        <p:spPr>
          <a:xfrm>
            <a:off x="1816959" y="2626540"/>
            <a:ext cx="730010" cy="338554"/>
          </a:xfrm>
          <a:prstGeom prst="rect">
            <a:avLst/>
          </a:prstGeom>
          <a:noFill/>
        </p:spPr>
        <p:txBody>
          <a:bodyPr wrap="square" rtlCol="0">
            <a:spAutoFit/>
          </a:bodyPr>
          <a:lstStyle/>
          <a:p>
            <a:r>
              <a:rPr lang="en-US" altLang="zh-CN" sz="1600" b="1" dirty="0">
                <a:ea typeface="思源黑体" panose="020B0500000000000000"/>
              </a:rPr>
              <a:t>E902</a:t>
            </a:r>
            <a:endParaRPr lang="zh-CN" altLang="en-US" sz="1600" b="1" dirty="0">
              <a:ea typeface="思源黑体" panose="020B0500000000000000"/>
            </a:endParaRPr>
          </a:p>
        </p:txBody>
      </p:sp>
      <p:pic>
        <p:nvPicPr>
          <p:cNvPr id="6" name="图片 1">
            <a:extLst>
              <a:ext uri="{FF2B5EF4-FFF2-40B4-BE49-F238E27FC236}">
                <a16:creationId xmlns:a16="http://schemas.microsoft.com/office/drawing/2014/main" id="{C4D5EE39-186F-15EA-4902-630C6783BFCD}"/>
              </a:ext>
            </a:extLst>
          </p:cNvPr>
          <p:cNvPicPr>
            <a:picLocks noChangeAspect="1"/>
          </p:cNvPicPr>
          <p:nvPr>
            <p:custDataLst>
              <p:tags r:id="rId1"/>
            </p:custDataLst>
          </p:nvPr>
        </p:nvPicPr>
        <p:blipFill>
          <a:blip r:embed="rId11"/>
          <a:stretch>
            <a:fillRect/>
          </a:stretch>
        </p:blipFill>
        <p:spPr>
          <a:xfrm>
            <a:off x="11491454" y="0"/>
            <a:ext cx="700546" cy="466531"/>
          </a:xfrm>
          <a:prstGeom prst="rect">
            <a:avLst/>
          </a:prstGeom>
        </p:spPr>
      </p:pic>
      <p:sp>
        <p:nvSpPr>
          <p:cNvPr id="9" name="箭头: 右 8">
            <a:extLst>
              <a:ext uri="{FF2B5EF4-FFF2-40B4-BE49-F238E27FC236}">
                <a16:creationId xmlns:a16="http://schemas.microsoft.com/office/drawing/2014/main" id="{116DF1CB-8E7F-7112-5DED-81C613762ED0}"/>
              </a:ext>
            </a:extLst>
          </p:cNvPr>
          <p:cNvSpPr/>
          <p:nvPr/>
        </p:nvSpPr>
        <p:spPr>
          <a:xfrm rot="10800000">
            <a:off x="3282855" y="2596126"/>
            <a:ext cx="1887011" cy="262815"/>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841D9DE-C6E0-5556-BF3D-38C1A9522CF6}"/>
              </a:ext>
            </a:extLst>
          </p:cNvPr>
          <p:cNvSpPr txBox="1"/>
          <p:nvPr/>
        </p:nvSpPr>
        <p:spPr>
          <a:xfrm>
            <a:off x="5424458" y="3728670"/>
            <a:ext cx="871161" cy="307777"/>
          </a:xfrm>
          <a:prstGeom prst="rect">
            <a:avLst/>
          </a:prstGeom>
          <a:noFill/>
        </p:spPr>
        <p:txBody>
          <a:bodyPr wrap="square" rtlCol="0">
            <a:spAutoFit/>
          </a:bodyPr>
          <a:lstStyle/>
          <a:p>
            <a:r>
              <a:rPr lang="en-US" altLang="zh-CN" sz="1400" b="1" dirty="0">
                <a:ea typeface="思源黑体" panose="020B0500000000000000"/>
              </a:rPr>
              <a:t>YOLOv5</a:t>
            </a:r>
            <a:endParaRPr lang="zh-CN" altLang="en-US" sz="1400" b="1" dirty="0">
              <a:ea typeface="思源黑体" panose="020B0500000000000000"/>
            </a:endParaRPr>
          </a:p>
        </p:txBody>
      </p:sp>
      <p:sp>
        <p:nvSpPr>
          <p:cNvPr id="13" name="文本框 12">
            <a:extLst>
              <a:ext uri="{FF2B5EF4-FFF2-40B4-BE49-F238E27FC236}">
                <a16:creationId xmlns:a16="http://schemas.microsoft.com/office/drawing/2014/main" id="{9EF18CD6-B9D2-EDF8-EEB8-E8EDA98ECBDD}"/>
              </a:ext>
            </a:extLst>
          </p:cNvPr>
          <p:cNvSpPr txBox="1"/>
          <p:nvPr/>
        </p:nvSpPr>
        <p:spPr>
          <a:xfrm>
            <a:off x="3922797" y="2900941"/>
            <a:ext cx="715614" cy="307777"/>
          </a:xfrm>
          <a:prstGeom prst="rect">
            <a:avLst/>
          </a:prstGeom>
          <a:noFill/>
        </p:spPr>
        <p:txBody>
          <a:bodyPr wrap="square" rtlCol="0">
            <a:spAutoFit/>
          </a:bodyPr>
          <a:lstStyle/>
          <a:p>
            <a:r>
              <a:rPr lang="zh-CN" altLang="en-US" sz="1400" b="1" dirty="0">
                <a:ea typeface="思源黑体" panose="020B0500000000000000"/>
              </a:rPr>
              <a:t>串口</a:t>
            </a:r>
          </a:p>
        </p:txBody>
      </p:sp>
    </p:spTree>
    <p:extLst>
      <p:ext uri="{BB962C8B-B14F-4D97-AF65-F5344CB8AC3E}">
        <p14:creationId xmlns:p14="http://schemas.microsoft.com/office/powerpoint/2010/main" val="1309912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57349" y="2443843"/>
            <a:ext cx="1699504"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03</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34210" y="3075057"/>
            <a:ext cx="5516272"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rPr>
              <a:t>关键技术</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5"/>
          <a:stretch>
            <a:fillRect/>
          </a:stretch>
        </p:blipFill>
        <p:spPr>
          <a:xfrm>
            <a:off x="5439747" y="365167"/>
            <a:ext cx="1484630" cy="988695"/>
          </a:xfrm>
          <a:prstGeom prst="rect">
            <a:avLst/>
          </a:prstGeom>
        </p:spPr>
      </p:pic>
    </p:spTree>
    <p:extLst>
      <p:ext uri="{BB962C8B-B14F-4D97-AF65-F5344CB8AC3E}">
        <p14:creationId xmlns:p14="http://schemas.microsoft.com/office/powerpoint/2010/main" val="306187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82396" y="767715"/>
            <a:ext cx="1594070" cy="455930"/>
          </a:xfrm>
        </p:spPr>
        <p:txBody>
          <a:bodyPr/>
          <a:lstStyle/>
          <a:p>
            <a:pPr>
              <a:lnSpc>
                <a:spcPct val="120000"/>
              </a:lnSpc>
            </a:pPr>
            <a:r>
              <a:rPr lang="zh-CN" altLang="en-US" dirty="0"/>
              <a:t>技术要点</a:t>
            </a:r>
          </a:p>
        </p:txBody>
      </p:sp>
      <p:pic>
        <p:nvPicPr>
          <p:cNvPr id="2" name="图片 1">
            <a:extLst>
              <a:ext uri="{FF2B5EF4-FFF2-40B4-BE49-F238E27FC236}">
                <a16:creationId xmlns:a16="http://schemas.microsoft.com/office/drawing/2014/main" id="{73B72C11-EAEF-6863-9532-DE01C9369449}"/>
              </a:ext>
            </a:extLst>
          </p:cNvPr>
          <p:cNvPicPr>
            <a:picLocks noChangeAspect="1"/>
          </p:cNvPicPr>
          <p:nvPr>
            <p:custDataLst>
              <p:tags r:id="rId1"/>
            </p:custDataLst>
          </p:nvPr>
        </p:nvPicPr>
        <p:blipFill>
          <a:blip r:embed="rId4"/>
          <a:stretch>
            <a:fillRect/>
          </a:stretch>
        </p:blipFill>
        <p:spPr>
          <a:xfrm>
            <a:off x="11491454" y="0"/>
            <a:ext cx="700546" cy="466531"/>
          </a:xfrm>
          <a:prstGeom prst="rect">
            <a:avLst/>
          </a:prstGeom>
        </p:spPr>
      </p:pic>
      <p:pic>
        <p:nvPicPr>
          <p:cNvPr id="5" name="图片 4">
            <a:extLst>
              <a:ext uri="{FF2B5EF4-FFF2-40B4-BE49-F238E27FC236}">
                <a16:creationId xmlns:a16="http://schemas.microsoft.com/office/drawing/2014/main" id="{05DFD5CB-C0F0-11A4-3409-48AC792A8EFE}"/>
              </a:ext>
            </a:extLst>
          </p:cNvPr>
          <p:cNvPicPr>
            <a:picLocks noChangeAspect="1"/>
          </p:cNvPicPr>
          <p:nvPr/>
        </p:nvPicPr>
        <p:blipFill>
          <a:blip r:embed="rId5"/>
          <a:stretch>
            <a:fillRect/>
          </a:stretch>
        </p:blipFill>
        <p:spPr>
          <a:xfrm>
            <a:off x="2317686" y="2297618"/>
            <a:ext cx="7314031" cy="3737631"/>
          </a:xfrm>
          <a:prstGeom prst="rect">
            <a:avLst/>
          </a:prstGeom>
        </p:spPr>
      </p:pic>
      <p:sp>
        <p:nvSpPr>
          <p:cNvPr id="9" name="流程图: 接点 8">
            <a:extLst>
              <a:ext uri="{FF2B5EF4-FFF2-40B4-BE49-F238E27FC236}">
                <a16:creationId xmlns:a16="http://schemas.microsoft.com/office/drawing/2014/main" id="{3925CABE-AEED-201F-7CF7-CC6F9C81691B}"/>
              </a:ext>
            </a:extLst>
          </p:cNvPr>
          <p:cNvSpPr/>
          <p:nvPr/>
        </p:nvSpPr>
        <p:spPr>
          <a:xfrm>
            <a:off x="4056481" y="2924731"/>
            <a:ext cx="843643" cy="70912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标题 3">
            <a:extLst>
              <a:ext uri="{FF2B5EF4-FFF2-40B4-BE49-F238E27FC236}">
                <a16:creationId xmlns:a16="http://schemas.microsoft.com/office/drawing/2014/main" id="{CC6B8684-1CE2-7EB4-1DF2-B5B773050AF1}"/>
              </a:ext>
            </a:extLst>
          </p:cNvPr>
          <p:cNvSpPr txBox="1">
            <a:spLocks/>
          </p:cNvSpPr>
          <p:nvPr/>
        </p:nvSpPr>
        <p:spPr>
          <a:xfrm>
            <a:off x="1382391" y="1697157"/>
            <a:ext cx="3517733" cy="45593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en-US" altLang="zh-CN" sz="2000" dirty="0"/>
              <a:t>DDR</a:t>
            </a:r>
            <a:r>
              <a:rPr lang="zh-CN" altLang="en-US" sz="2000" dirty="0"/>
              <a:t>写入仲裁算法的选择</a:t>
            </a:r>
          </a:p>
        </p:txBody>
      </p:sp>
      <p:sp>
        <p:nvSpPr>
          <p:cNvPr id="26" name="流程图: 接点 25">
            <a:extLst>
              <a:ext uri="{FF2B5EF4-FFF2-40B4-BE49-F238E27FC236}">
                <a16:creationId xmlns:a16="http://schemas.microsoft.com/office/drawing/2014/main" id="{17F67893-6732-6786-BA3C-0D2834255A1D}"/>
              </a:ext>
            </a:extLst>
          </p:cNvPr>
          <p:cNvSpPr/>
          <p:nvPr/>
        </p:nvSpPr>
        <p:spPr>
          <a:xfrm>
            <a:off x="6728928" y="2924731"/>
            <a:ext cx="875521" cy="70912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标题 3">
            <a:extLst>
              <a:ext uri="{FF2B5EF4-FFF2-40B4-BE49-F238E27FC236}">
                <a16:creationId xmlns:a16="http://schemas.microsoft.com/office/drawing/2014/main" id="{155BC3F4-DE0A-A74B-C5D0-B85ECBC730E2}"/>
              </a:ext>
            </a:extLst>
          </p:cNvPr>
          <p:cNvSpPr txBox="1">
            <a:spLocks/>
          </p:cNvSpPr>
          <p:nvPr/>
        </p:nvSpPr>
        <p:spPr>
          <a:xfrm>
            <a:off x="4639288" y="1488391"/>
            <a:ext cx="2652590" cy="709126"/>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gn="ctr">
              <a:lnSpc>
                <a:spcPct val="120000"/>
              </a:lnSpc>
            </a:pPr>
            <a:r>
              <a:rPr lang="en-US" altLang="zh-CN" sz="2000" dirty="0"/>
              <a:t>E902</a:t>
            </a:r>
            <a:r>
              <a:rPr lang="zh-CN" altLang="en-US" sz="2000" dirty="0"/>
              <a:t>软核挂载与边缘检测的硬件实现</a:t>
            </a:r>
          </a:p>
        </p:txBody>
      </p:sp>
      <p:sp>
        <p:nvSpPr>
          <p:cNvPr id="29" name="流程图: 接点 28">
            <a:extLst>
              <a:ext uri="{FF2B5EF4-FFF2-40B4-BE49-F238E27FC236}">
                <a16:creationId xmlns:a16="http://schemas.microsoft.com/office/drawing/2014/main" id="{48637556-4716-E73C-DC56-D9F07D96A473}"/>
              </a:ext>
            </a:extLst>
          </p:cNvPr>
          <p:cNvSpPr/>
          <p:nvPr/>
        </p:nvSpPr>
        <p:spPr>
          <a:xfrm>
            <a:off x="5134945" y="2806542"/>
            <a:ext cx="1405813" cy="132691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3">
            <a:extLst>
              <a:ext uri="{FF2B5EF4-FFF2-40B4-BE49-F238E27FC236}">
                <a16:creationId xmlns:a16="http://schemas.microsoft.com/office/drawing/2014/main" id="{D4CB6E0D-7AAF-DC56-DAE8-5BA60392BD7C}"/>
              </a:ext>
            </a:extLst>
          </p:cNvPr>
          <p:cNvSpPr txBox="1">
            <a:spLocks/>
          </p:cNvSpPr>
          <p:nvPr/>
        </p:nvSpPr>
        <p:spPr>
          <a:xfrm>
            <a:off x="7418153" y="1696143"/>
            <a:ext cx="3517733" cy="45593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sz="2000" dirty="0"/>
              <a:t>视频传输与显示的实现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down)">
                                      <p:cBhvr>
                                        <p:cTn id="23" dur="500"/>
                                        <p:tgtEl>
                                          <p:spTgt spid="3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26" grpId="0" animBg="1"/>
      <p:bldP spid="27" grpId="0"/>
      <p:bldP spid="29"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82396" y="767715"/>
            <a:ext cx="5065058" cy="455930"/>
          </a:xfrm>
        </p:spPr>
        <p:txBody>
          <a:bodyPr/>
          <a:lstStyle/>
          <a:p>
            <a:pPr>
              <a:lnSpc>
                <a:spcPct val="120000"/>
              </a:lnSpc>
            </a:pPr>
            <a:r>
              <a:rPr lang="zh-CN" altLang="en-US" dirty="0"/>
              <a:t>①</a:t>
            </a:r>
            <a:r>
              <a:rPr lang="en-US" altLang="zh-CN" dirty="0"/>
              <a:t> DDR</a:t>
            </a:r>
            <a:r>
              <a:rPr lang="zh-CN" altLang="en-US" dirty="0"/>
              <a:t>写入仲裁算法的选择问题</a:t>
            </a:r>
          </a:p>
        </p:txBody>
      </p:sp>
      <p:sp>
        <p:nvSpPr>
          <p:cNvPr id="11" name="下箭头 10"/>
          <p:cNvSpPr/>
          <p:nvPr/>
        </p:nvSpPr>
        <p:spPr>
          <a:xfrm>
            <a:off x="1354403" y="2836855"/>
            <a:ext cx="562610" cy="3033396"/>
          </a:xfrm>
          <a:prstGeom prst="down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ln w="22225">
                <a:solidFill>
                  <a:schemeClr val="accent2"/>
                </a:solidFill>
                <a:prstDash val="solid"/>
              </a:ln>
              <a:solidFill>
                <a:schemeClr val="accent2">
                  <a:lumMod val="40000"/>
                  <a:lumOff val="60000"/>
                </a:schemeClr>
              </a:solidFill>
              <a:effectLst/>
            </a:endParaRPr>
          </a:p>
        </p:txBody>
      </p:sp>
      <p:sp>
        <p:nvSpPr>
          <p:cNvPr id="13" name="文本框 12"/>
          <p:cNvSpPr txBox="1"/>
          <p:nvPr/>
        </p:nvSpPr>
        <p:spPr>
          <a:xfrm>
            <a:off x="1286458" y="2275205"/>
            <a:ext cx="1415415" cy="460375"/>
          </a:xfrm>
          <a:prstGeom prst="rect">
            <a:avLst/>
          </a:prstGeom>
          <a:noFill/>
        </p:spPr>
        <p:txBody>
          <a:bodyPr wrap="square" rtlCol="0">
            <a:spAutoFit/>
          </a:bodyPr>
          <a:lstStyle/>
          <a:p>
            <a:r>
              <a:rPr lang="zh-CN" altLang="en-US" sz="2400" b="1" dirty="0">
                <a:solidFill>
                  <a:srgbClr val="244C89"/>
                </a:solidFill>
                <a:latin typeface="+mj-lt"/>
                <a:ea typeface="思源黑体" panose="020B0500000000000000" pitchFamily="34" charset="-122"/>
                <a:cs typeface="+mj-cs"/>
              </a:rPr>
              <a:t>fast</a:t>
            </a:r>
          </a:p>
        </p:txBody>
      </p:sp>
      <p:sp>
        <p:nvSpPr>
          <p:cNvPr id="14" name="文本框 13"/>
          <p:cNvSpPr txBox="1"/>
          <p:nvPr>
            <p:custDataLst>
              <p:tags r:id="rId1"/>
            </p:custDataLst>
          </p:nvPr>
        </p:nvSpPr>
        <p:spPr>
          <a:xfrm>
            <a:off x="1228090" y="5774994"/>
            <a:ext cx="1415415" cy="460375"/>
          </a:xfrm>
          <a:prstGeom prst="rect">
            <a:avLst/>
          </a:prstGeom>
          <a:noFill/>
        </p:spPr>
        <p:txBody>
          <a:bodyPr wrap="square" rtlCol="0">
            <a:spAutoFit/>
          </a:bodyPr>
          <a:lstStyle/>
          <a:p>
            <a:r>
              <a:rPr lang="en-US" altLang="zh-CN" sz="2400" b="1" dirty="0">
                <a:solidFill>
                  <a:srgbClr val="244C89"/>
                </a:solidFill>
                <a:latin typeface="+mj-lt"/>
                <a:ea typeface="思源黑体" panose="020B0500000000000000" pitchFamily="34" charset="-122"/>
                <a:cs typeface="+mj-cs"/>
              </a:rPr>
              <a:t>slow</a:t>
            </a:r>
          </a:p>
        </p:txBody>
      </p:sp>
      <p:pic>
        <p:nvPicPr>
          <p:cNvPr id="15" name="图片 14" descr="ddd56a60a397520990a65b523034c7f7"/>
          <p:cNvPicPr>
            <a:picLocks noChangeAspect="1"/>
          </p:cNvPicPr>
          <p:nvPr/>
        </p:nvPicPr>
        <p:blipFill>
          <a:blip r:embed="rId8"/>
          <a:stretch>
            <a:fillRect/>
          </a:stretch>
        </p:blipFill>
        <p:spPr>
          <a:xfrm>
            <a:off x="4227485" y="2319610"/>
            <a:ext cx="1131570" cy="1131570"/>
          </a:xfrm>
          <a:prstGeom prst="rect">
            <a:avLst/>
          </a:prstGeom>
        </p:spPr>
      </p:pic>
      <p:pic>
        <p:nvPicPr>
          <p:cNvPr id="16" name="图片 15" descr="558f4aeba43d6a364c48380edadb63fa"/>
          <p:cNvPicPr>
            <a:picLocks noChangeAspect="1"/>
          </p:cNvPicPr>
          <p:nvPr/>
        </p:nvPicPr>
        <p:blipFill>
          <a:blip r:embed="rId9"/>
          <a:stretch>
            <a:fillRect/>
          </a:stretch>
        </p:blipFill>
        <p:spPr>
          <a:xfrm>
            <a:off x="4242499" y="3698227"/>
            <a:ext cx="1120140" cy="1120140"/>
          </a:xfrm>
          <a:prstGeom prst="rect">
            <a:avLst/>
          </a:prstGeom>
        </p:spPr>
      </p:pic>
      <p:sp>
        <p:nvSpPr>
          <p:cNvPr id="17" name="文本框 16"/>
          <p:cNvSpPr txBox="1"/>
          <p:nvPr/>
        </p:nvSpPr>
        <p:spPr>
          <a:xfrm>
            <a:off x="2171648" y="2796533"/>
            <a:ext cx="1558290" cy="460375"/>
          </a:xfrm>
          <a:prstGeom prst="rect">
            <a:avLst/>
          </a:prstGeom>
          <a:noFill/>
        </p:spPr>
        <p:txBody>
          <a:bodyPr wrap="square" rtlCol="0">
            <a:spAutoFit/>
          </a:bodyPr>
          <a:lstStyle/>
          <a:p>
            <a:r>
              <a:rPr lang="zh-CN" altLang="en-US" sz="2400" b="1" dirty="0">
                <a:solidFill>
                  <a:srgbClr val="244C89"/>
                </a:solidFill>
                <a:latin typeface="+mj-lt"/>
                <a:ea typeface="思源黑体" panose="020B0500000000000000" pitchFamily="34" charset="-122"/>
                <a:cs typeface="+mj-cs"/>
              </a:rPr>
              <a:t>光纤接口</a:t>
            </a:r>
            <a:endParaRPr lang="zh-CN" altLang="en-US" dirty="0"/>
          </a:p>
        </p:txBody>
      </p:sp>
      <p:sp>
        <p:nvSpPr>
          <p:cNvPr id="18" name="文本框 17"/>
          <p:cNvSpPr txBox="1"/>
          <p:nvPr>
            <p:custDataLst>
              <p:tags r:id="rId2"/>
            </p:custDataLst>
          </p:nvPr>
        </p:nvSpPr>
        <p:spPr>
          <a:xfrm>
            <a:off x="2171648" y="3990333"/>
            <a:ext cx="1767205" cy="460375"/>
          </a:xfrm>
          <a:prstGeom prst="rect">
            <a:avLst/>
          </a:prstGeom>
          <a:noFill/>
        </p:spPr>
        <p:txBody>
          <a:bodyPr wrap="square" rtlCol="0">
            <a:spAutoFit/>
          </a:bodyPr>
          <a:lstStyle/>
          <a:p>
            <a:r>
              <a:rPr lang="en-US" altLang="zh-CN" sz="2400" b="1" dirty="0">
                <a:solidFill>
                  <a:srgbClr val="244C89"/>
                </a:solidFill>
                <a:latin typeface="+mj-lt"/>
                <a:ea typeface="思源黑体" panose="020B0500000000000000" pitchFamily="34" charset="-122"/>
                <a:cs typeface="+mj-cs"/>
              </a:rPr>
              <a:t>HDMI</a:t>
            </a:r>
            <a:r>
              <a:rPr lang="zh-CN" altLang="en-US" sz="2400" b="1" dirty="0">
                <a:solidFill>
                  <a:srgbClr val="244C89"/>
                </a:solidFill>
                <a:latin typeface="+mj-lt"/>
                <a:ea typeface="思源黑体" panose="020B0500000000000000" pitchFamily="34" charset="-122"/>
                <a:cs typeface="+mj-cs"/>
              </a:rPr>
              <a:t>接口</a:t>
            </a:r>
            <a:endParaRPr lang="zh-CN" altLang="en-US" dirty="0"/>
          </a:p>
        </p:txBody>
      </p:sp>
      <p:pic>
        <p:nvPicPr>
          <p:cNvPr id="19" name="图片 18" descr="39826595dc0d363f9e5cf4bdadfb6df7"/>
          <p:cNvPicPr>
            <a:picLocks noChangeAspect="1"/>
          </p:cNvPicPr>
          <p:nvPr/>
        </p:nvPicPr>
        <p:blipFill rotWithShape="1">
          <a:blip r:embed="rId10"/>
          <a:srcRect l="17044" t="14520" r="15576" b="10479"/>
          <a:stretch/>
        </p:blipFill>
        <p:spPr>
          <a:xfrm>
            <a:off x="4173803" y="5084121"/>
            <a:ext cx="1340485" cy="1120140"/>
          </a:xfrm>
          <a:prstGeom prst="rect">
            <a:avLst/>
          </a:prstGeom>
        </p:spPr>
      </p:pic>
      <p:sp>
        <p:nvSpPr>
          <p:cNvPr id="20" name="文本框 19"/>
          <p:cNvSpPr txBox="1"/>
          <p:nvPr>
            <p:custDataLst>
              <p:tags r:id="rId3"/>
            </p:custDataLst>
          </p:nvPr>
        </p:nvSpPr>
        <p:spPr>
          <a:xfrm>
            <a:off x="2171648" y="5265704"/>
            <a:ext cx="1734820" cy="460375"/>
          </a:xfrm>
          <a:prstGeom prst="rect">
            <a:avLst/>
          </a:prstGeom>
          <a:noFill/>
        </p:spPr>
        <p:txBody>
          <a:bodyPr wrap="square" rtlCol="0">
            <a:spAutoFit/>
          </a:bodyPr>
          <a:lstStyle/>
          <a:p>
            <a:r>
              <a:rPr lang="zh-CN" altLang="en-US" sz="2400" b="1" dirty="0">
                <a:solidFill>
                  <a:srgbClr val="244C89"/>
                </a:solidFill>
                <a:latin typeface="+mj-lt"/>
                <a:ea typeface="思源黑体" panose="020B0500000000000000" pitchFamily="34" charset="-122"/>
                <a:cs typeface="+mj-cs"/>
              </a:rPr>
              <a:t>摄像头接口</a:t>
            </a:r>
            <a:endParaRPr lang="zh-CN" altLang="en-US" dirty="0"/>
          </a:p>
        </p:txBody>
      </p:sp>
      <p:sp>
        <p:nvSpPr>
          <p:cNvPr id="21" name="右箭头 20"/>
          <p:cNvSpPr/>
          <p:nvPr/>
        </p:nvSpPr>
        <p:spPr>
          <a:xfrm>
            <a:off x="5878192" y="2741599"/>
            <a:ext cx="1791335" cy="303339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8d03905d976ea86af949797b01d0ecec (1)"/>
          <p:cNvPicPr>
            <a:picLocks noChangeAspect="1"/>
          </p:cNvPicPr>
          <p:nvPr/>
        </p:nvPicPr>
        <p:blipFill>
          <a:blip r:embed="rId11"/>
          <a:stretch>
            <a:fillRect/>
          </a:stretch>
        </p:blipFill>
        <p:spPr>
          <a:xfrm flipH="1">
            <a:off x="8183877" y="3397561"/>
            <a:ext cx="2583180" cy="2246630"/>
          </a:xfrm>
          <a:prstGeom prst="rect">
            <a:avLst/>
          </a:prstGeom>
        </p:spPr>
      </p:pic>
      <p:sp>
        <p:nvSpPr>
          <p:cNvPr id="23" name="文本框 22"/>
          <p:cNvSpPr txBox="1"/>
          <p:nvPr>
            <p:custDataLst>
              <p:tags r:id="rId4"/>
            </p:custDataLst>
          </p:nvPr>
        </p:nvSpPr>
        <p:spPr>
          <a:xfrm>
            <a:off x="8288903" y="2796533"/>
            <a:ext cx="2062661" cy="460375"/>
          </a:xfrm>
          <a:prstGeom prst="rect">
            <a:avLst/>
          </a:prstGeom>
          <a:noFill/>
        </p:spPr>
        <p:txBody>
          <a:bodyPr wrap="square" rtlCol="0">
            <a:spAutoFit/>
          </a:bodyPr>
          <a:lstStyle/>
          <a:p>
            <a:r>
              <a:rPr lang="en-US" altLang="zh-CN" sz="2400" b="1" dirty="0">
                <a:solidFill>
                  <a:srgbClr val="244C89"/>
                </a:solidFill>
                <a:latin typeface="+mj-lt"/>
                <a:ea typeface="思源黑体" panose="020B0500000000000000" pitchFamily="34" charset="-122"/>
                <a:cs typeface="+mj-cs"/>
              </a:rPr>
              <a:t>DDR AXI</a:t>
            </a:r>
            <a:r>
              <a:rPr lang="zh-CN" altLang="en-US" sz="2400" b="1" dirty="0">
                <a:solidFill>
                  <a:srgbClr val="244C89"/>
                </a:solidFill>
                <a:latin typeface="+mj-lt"/>
                <a:ea typeface="思源黑体" panose="020B0500000000000000" pitchFamily="34" charset="-122"/>
                <a:cs typeface="+mj-cs"/>
              </a:rPr>
              <a:t>接口</a:t>
            </a:r>
            <a:endParaRPr lang="zh-CN" altLang="en-US" dirty="0"/>
          </a:p>
        </p:txBody>
      </p:sp>
      <p:pic>
        <p:nvPicPr>
          <p:cNvPr id="2" name="图片 1">
            <a:extLst>
              <a:ext uri="{FF2B5EF4-FFF2-40B4-BE49-F238E27FC236}">
                <a16:creationId xmlns:a16="http://schemas.microsoft.com/office/drawing/2014/main" id="{73B72C11-EAEF-6863-9532-DE01C9369449}"/>
              </a:ext>
            </a:extLst>
          </p:cNvPr>
          <p:cNvPicPr>
            <a:picLocks noChangeAspect="1"/>
          </p:cNvPicPr>
          <p:nvPr>
            <p:custDataLst>
              <p:tags r:id="rId5"/>
            </p:custDataLst>
          </p:nvPr>
        </p:nvPicPr>
        <p:blipFill>
          <a:blip r:embed="rId12"/>
          <a:stretch>
            <a:fillRect/>
          </a:stretch>
        </p:blipFill>
        <p:spPr>
          <a:xfrm>
            <a:off x="11491454" y="0"/>
            <a:ext cx="700546" cy="466531"/>
          </a:xfrm>
          <a:prstGeom prst="rect">
            <a:avLst/>
          </a:prstGeom>
        </p:spPr>
      </p:pic>
      <p:sp>
        <p:nvSpPr>
          <p:cNvPr id="5" name="标题 1">
            <a:extLst>
              <a:ext uri="{FF2B5EF4-FFF2-40B4-BE49-F238E27FC236}">
                <a16:creationId xmlns:a16="http://schemas.microsoft.com/office/drawing/2014/main" id="{4ED21DAB-6AAA-936E-A8DF-40D8F42B246D}"/>
              </a:ext>
            </a:extLst>
          </p:cNvPr>
          <p:cNvSpPr txBox="1">
            <a:spLocks/>
          </p:cNvSpPr>
          <p:nvPr/>
        </p:nvSpPr>
        <p:spPr>
          <a:xfrm>
            <a:off x="1354403" y="1520662"/>
            <a:ext cx="9320105" cy="71438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sz="1800" dirty="0"/>
              <a:t>问题：由于项目实现的</a:t>
            </a:r>
            <a:r>
              <a:rPr lang="zh-CN" altLang="en-US" sz="1800" dirty="0">
                <a:solidFill>
                  <a:schemeClr val="accent1"/>
                </a:solidFill>
              </a:rPr>
              <a:t>接口种类丰富</a:t>
            </a:r>
            <a:r>
              <a:rPr lang="zh-CN" altLang="en-US" sz="1800" dirty="0"/>
              <a:t>但</a:t>
            </a:r>
            <a:r>
              <a:rPr lang="zh-CN" altLang="en-US" sz="1800" dirty="0">
                <a:solidFill>
                  <a:schemeClr val="accent1"/>
                </a:solidFill>
              </a:rPr>
              <a:t>各个接口的传输速率不同</a:t>
            </a:r>
            <a:r>
              <a:rPr lang="zh-CN" altLang="en-US" sz="1800" dirty="0"/>
              <a:t>而</a:t>
            </a:r>
            <a:r>
              <a:rPr lang="en-US" altLang="zh-CN" sz="1800" dirty="0">
                <a:solidFill>
                  <a:schemeClr val="accent1"/>
                </a:solidFill>
              </a:rPr>
              <a:t>DDR</a:t>
            </a:r>
            <a:r>
              <a:rPr lang="zh-CN" altLang="en-US" sz="1800" dirty="0">
                <a:solidFill>
                  <a:schemeClr val="accent1"/>
                </a:solidFill>
              </a:rPr>
              <a:t>的接口速率又是有</a:t>
            </a:r>
            <a:endParaRPr lang="en-US" altLang="zh-CN" sz="1800" dirty="0">
              <a:solidFill>
                <a:schemeClr val="accent1"/>
              </a:solidFill>
            </a:endParaRPr>
          </a:p>
          <a:p>
            <a:pPr>
              <a:lnSpc>
                <a:spcPct val="120000"/>
              </a:lnSpc>
            </a:pPr>
            <a:r>
              <a:rPr lang="en-US" altLang="zh-CN" sz="1800" dirty="0">
                <a:solidFill>
                  <a:schemeClr val="accent1"/>
                </a:solidFill>
              </a:rPr>
              <a:t>           </a:t>
            </a:r>
            <a:r>
              <a:rPr lang="zh-CN" altLang="en-US" sz="1800" dirty="0">
                <a:solidFill>
                  <a:schemeClr val="accent1"/>
                </a:solidFill>
              </a:rPr>
              <a:t>限的</a:t>
            </a:r>
            <a:r>
              <a:rPr lang="zh-CN" altLang="en-US" sz="1800" dirty="0"/>
              <a:t>，因此必须对视频源数据的输入加入仲裁器。</a:t>
            </a:r>
          </a:p>
        </p:txBody>
      </p:sp>
    </p:spTree>
    <p:extLst>
      <p:ext uri="{BB962C8B-B14F-4D97-AF65-F5344CB8AC3E}">
        <p14:creationId xmlns:p14="http://schemas.microsoft.com/office/powerpoint/2010/main" val="32200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82395" y="767715"/>
            <a:ext cx="2732405" cy="455930"/>
          </a:xfrm>
        </p:spPr>
        <p:txBody>
          <a:bodyPr/>
          <a:lstStyle/>
          <a:p>
            <a:pPr>
              <a:lnSpc>
                <a:spcPct val="120000"/>
              </a:lnSpc>
            </a:pPr>
            <a:r>
              <a:rPr lang="zh-CN" altLang="en-US" dirty="0"/>
              <a:t>轮询</a:t>
            </a:r>
            <a:r>
              <a:rPr lang="en-US" altLang="zh-CN" dirty="0"/>
              <a:t> or </a:t>
            </a:r>
            <a:r>
              <a:rPr lang="zh-CN" altLang="en-US" dirty="0"/>
              <a:t>中断</a:t>
            </a:r>
            <a:r>
              <a:rPr lang="en-US" altLang="zh-CN" dirty="0"/>
              <a:t> ?</a:t>
            </a:r>
          </a:p>
        </p:txBody>
      </p:sp>
      <p:pic>
        <p:nvPicPr>
          <p:cNvPr id="2" name="图片 1" descr="db2366059c805544653555d84207e26a"/>
          <p:cNvPicPr>
            <a:picLocks noChangeAspect="1"/>
          </p:cNvPicPr>
          <p:nvPr/>
        </p:nvPicPr>
        <p:blipFill>
          <a:blip r:embed="rId5"/>
          <a:stretch>
            <a:fillRect/>
          </a:stretch>
        </p:blipFill>
        <p:spPr>
          <a:xfrm>
            <a:off x="4447540" y="2599690"/>
            <a:ext cx="3083560" cy="2073275"/>
          </a:xfrm>
          <a:prstGeom prst="rect">
            <a:avLst/>
          </a:prstGeom>
        </p:spPr>
      </p:pic>
      <p:pic>
        <p:nvPicPr>
          <p:cNvPr id="10" name="图片 9" descr="07eec4f71e3345f71ddc1dbaa8254ef"/>
          <p:cNvPicPr>
            <a:picLocks noChangeAspect="1"/>
          </p:cNvPicPr>
          <p:nvPr/>
        </p:nvPicPr>
        <p:blipFill>
          <a:blip r:embed="rId6"/>
          <a:stretch>
            <a:fillRect/>
          </a:stretch>
        </p:blipFill>
        <p:spPr>
          <a:xfrm>
            <a:off x="1036319" y="1683385"/>
            <a:ext cx="3424555" cy="4669790"/>
          </a:xfrm>
          <a:prstGeom prst="rect">
            <a:avLst/>
          </a:prstGeom>
        </p:spPr>
      </p:pic>
      <p:pic>
        <p:nvPicPr>
          <p:cNvPr id="24" name="图片 23" descr="799877c33d9915c4880a0cfdf32181e"/>
          <p:cNvPicPr>
            <a:picLocks noChangeAspect="1"/>
          </p:cNvPicPr>
          <p:nvPr/>
        </p:nvPicPr>
        <p:blipFill>
          <a:blip r:embed="rId7"/>
          <a:stretch>
            <a:fillRect/>
          </a:stretch>
        </p:blipFill>
        <p:spPr>
          <a:xfrm>
            <a:off x="7346366" y="2179955"/>
            <a:ext cx="3914775" cy="3676650"/>
          </a:xfrm>
          <a:prstGeom prst="rect">
            <a:avLst/>
          </a:prstGeom>
        </p:spPr>
      </p:pic>
      <p:sp>
        <p:nvSpPr>
          <p:cNvPr id="27" name="标题 3"/>
          <p:cNvSpPr>
            <a:spLocks noGrp="1"/>
          </p:cNvSpPr>
          <p:nvPr>
            <p:custDataLst>
              <p:tags r:id="rId1"/>
            </p:custDataLst>
          </p:nvPr>
        </p:nvSpPr>
        <p:spPr>
          <a:xfrm>
            <a:off x="1807366" y="1613535"/>
            <a:ext cx="1794250" cy="45593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sz="1600" dirty="0"/>
              <a:t>仲裁器</a:t>
            </a:r>
            <a:r>
              <a:rPr lang="en-US" altLang="zh-CN" sz="1600" dirty="0"/>
              <a:t> to </a:t>
            </a:r>
            <a:r>
              <a:rPr lang="zh-CN" altLang="en-US" sz="1600" dirty="0"/>
              <a:t>输入源</a:t>
            </a:r>
            <a:endParaRPr lang="en-US" altLang="zh-CN" sz="1600" dirty="0"/>
          </a:p>
        </p:txBody>
      </p:sp>
      <p:sp>
        <p:nvSpPr>
          <p:cNvPr id="28" name="文本框 27"/>
          <p:cNvSpPr txBox="1"/>
          <p:nvPr/>
        </p:nvSpPr>
        <p:spPr>
          <a:xfrm>
            <a:off x="8213141" y="1707122"/>
            <a:ext cx="1789275" cy="362343"/>
          </a:xfrm>
          <a:prstGeom prst="rect">
            <a:avLst/>
          </a:prstGeom>
          <a:noFill/>
        </p:spPr>
        <p:txBody>
          <a:bodyPr wrap="square" rtlCol="0" anchor="t">
            <a:spAutoFit/>
          </a:bodyPr>
          <a:lstStyle/>
          <a:p>
            <a:pPr>
              <a:lnSpc>
                <a:spcPct val="120000"/>
              </a:lnSpc>
            </a:pPr>
            <a:r>
              <a:rPr lang="en-US" altLang="zh-CN" sz="1600" b="1" dirty="0">
                <a:solidFill>
                  <a:srgbClr val="244C89"/>
                </a:solidFill>
                <a:latin typeface="+mj-lt"/>
                <a:ea typeface="思源黑体" panose="020B0500000000000000" pitchFamily="34" charset="-122"/>
                <a:cs typeface="+mj-cs"/>
                <a:sym typeface="+mn-ea"/>
              </a:rPr>
              <a:t>输入源 to </a:t>
            </a:r>
            <a:r>
              <a:rPr lang="en-US" altLang="zh-CN" sz="1600" b="1" dirty="0" err="1">
                <a:solidFill>
                  <a:srgbClr val="244C89"/>
                </a:solidFill>
                <a:latin typeface="+mj-lt"/>
                <a:ea typeface="思源黑体" panose="020B0500000000000000" pitchFamily="34" charset="-122"/>
                <a:cs typeface="+mj-cs"/>
                <a:sym typeface="+mn-ea"/>
              </a:rPr>
              <a:t>仲裁器</a:t>
            </a:r>
            <a:endParaRPr lang="en-US" altLang="zh-CN" sz="1600" b="1" dirty="0">
              <a:solidFill>
                <a:srgbClr val="244C89"/>
              </a:solidFill>
              <a:latin typeface="+mj-lt"/>
              <a:ea typeface="思源黑体" panose="020B0500000000000000" pitchFamily="34" charset="-122"/>
              <a:cs typeface="+mj-cs"/>
              <a:sym typeface="+mn-ea"/>
            </a:endParaRPr>
          </a:p>
        </p:txBody>
      </p:sp>
      <p:pic>
        <p:nvPicPr>
          <p:cNvPr id="3" name="图片 1">
            <a:extLst>
              <a:ext uri="{FF2B5EF4-FFF2-40B4-BE49-F238E27FC236}">
                <a16:creationId xmlns:a16="http://schemas.microsoft.com/office/drawing/2014/main" id="{329D75DE-1533-F7DD-325A-C9061363F74B}"/>
              </a:ext>
            </a:extLst>
          </p:cNvPr>
          <p:cNvPicPr>
            <a:picLocks noChangeAspect="1"/>
          </p:cNvPicPr>
          <p:nvPr>
            <p:custDataLst>
              <p:tags r:id="rId2"/>
            </p:custDataLst>
          </p:nvPr>
        </p:nvPicPr>
        <p:blipFill>
          <a:blip r:embed="rId8"/>
          <a:stretch>
            <a:fillRect/>
          </a:stretch>
        </p:blipFill>
        <p:spPr>
          <a:xfrm>
            <a:off x="11491454" y="0"/>
            <a:ext cx="700546" cy="4665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60B117D-B8FF-101E-C853-D289834AFF6E}"/>
              </a:ext>
            </a:extLst>
          </p:cNvPr>
          <p:cNvSpPr txBox="1">
            <a:spLocks/>
          </p:cNvSpPr>
          <p:nvPr/>
        </p:nvSpPr>
        <p:spPr>
          <a:xfrm>
            <a:off x="1322922" y="697127"/>
            <a:ext cx="7586980" cy="45593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dirty="0"/>
              <a:t>②</a:t>
            </a:r>
            <a:r>
              <a:rPr lang="en-US" altLang="zh-CN" sz="2400" dirty="0"/>
              <a:t>E902</a:t>
            </a:r>
            <a:r>
              <a:rPr lang="zh-CN" altLang="en-US" sz="2400" dirty="0"/>
              <a:t>软核挂载</a:t>
            </a:r>
            <a:r>
              <a:rPr lang="en-US" altLang="zh-CN" sz="2400" dirty="0"/>
              <a:t>——</a:t>
            </a:r>
            <a:r>
              <a:rPr lang="zh-CN" altLang="en-US" sz="2400" dirty="0"/>
              <a:t>软核对比</a:t>
            </a:r>
          </a:p>
          <a:p>
            <a:pPr>
              <a:lnSpc>
                <a:spcPct val="120000"/>
              </a:lnSpc>
            </a:pPr>
            <a:endParaRPr lang="zh-CN" altLang="en-US" dirty="0"/>
          </a:p>
        </p:txBody>
      </p:sp>
      <p:graphicFrame>
        <p:nvGraphicFramePr>
          <p:cNvPr id="2" name="表格 3">
            <a:extLst>
              <a:ext uri="{FF2B5EF4-FFF2-40B4-BE49-F238E27FC236}">
                <a16:creationId xmlns:a16="http://schemas.microsoft.com/office/drawing/2014/main" id="{BC8CFAF3-D91B-5B42-6FA7-8D62A01B2A8A}"/>
              </a:ext>
            </a:extLst>
          </p:cNvPr>
          <p:cNvGraphicFramePr>
            <a:graphicFrameLocks noGrp="1"/>
          </p:cNvGraphicFramePr>
          <p:nvPr>
            <p:extLst>
              <p:ext uri="{D42A27DB-BD31-4B8C-83A1-F6EECF244321}">
                <p14:modId xmlns:p14="http://schemas.microsoft.com/office/powerpoint/2010/main" val="802711885"/>
              </p:ext>
            </p:extLst>
          </p:nvPr>
        </p:nvGraphicFramePr>
        <p:xfrm>
          <a:off x="2028444" y="1694958"/>
          <a:ext cx="7526103" cy="4133454"/>
        </p:xfrm>
        <a:graphic>
          <a:graphicData uri="http://schemas.openxmlformats.org/drawingml/2006/table">
            <a:tbl>
              <a:tblPr firstRow="1" bandRow="1">
                <a:tableStyleId>{21E4AEA4-8DFA-4A89-87EB-49C32662AFE0}</a:tableStyleId>
              </a:tblPr>
              <a:tblGrid>
                <a:gridCol w="1769115">
                  <a:extLst>
                    <a:ext uri="{9D8B030D-6E8A-4147-A177-3AD203B41FA5}">
                      <a16:colId xmlns:a16="http://schemas.microsoft.com/office/drawing/2014/main" val="1599890776"/>
                    </a:ext>
                  </a:extLst>
                </a:gridCol>
                <a:gridCol w="4049486">
                  <a:extLst>
                    <a:ext uri="{9D8B030D-6E8A-4147-A177-3AD203B41FA5}">
                      <a16:colId xmlns:a16="http://schemas.microsoft.com/office/drawing/2014/main" val="4162230552"/>
                    </a:ext>
                  </a:extLst>
                </a:gridCol>
                <a:gridCol w="1707502">
                  <a:extLst>
                    <a:ext uri="{9D8B030D-6E8A-4147-A177-3AD203B41FA5}">
                      <a16:colId xmlns:a16="http://schemas.microsoft.com/office/drawing/2014/main" val="152511871"/>
                    </a:ext>
                  </a:extLst>
                </a:gridCol>
              </a:tblGrid>
              <a:tr h="361122">
                <a:tc>
                  <a:txBody>
                    <a:bodyPr/>
                    <a:lstStyle/>
                    <a:p>
                      <a:pPr algn="ctr"/>
                      <a:r>
                        <a:rPr lang="zh-CN" altLang="en-US" dirty="0">
                          <a:ea typeface="思源黑体" panose="020B0500000000000000"/>
                        </a:rPr>
                        <a:t>软核类型</a:t>
                      </a:r>
                    </a:p>
                  </a:txBody>
                  <a:tcPr anchor="ctr"/>
                </a:tc>
                <a:tc>
                  <a:txBody>
                    <a:bodyPr/>
                    <a:lstStyle/>
                    <a:p>
                      <a:pPr algn="ctr"/>
                      <a:r>
                        <a:rPr lang="zh-CN" altLang="en-US" dirty="0">
                          <a:ea typeface="思源黑体" panose="020B0500000000000000"/>
                        </a:rPr>
                        <a:t>软核特点</a:t>
                      </a:r>
                    </a:p>
                  </a:txBody>
                  <a:tcPr anchor="ctr"/>
                </a:tc>
                <a:tc>
                  <a:txBody>
                    <a:bodyPr/>
                    <a:lstStyle/>
                    <a:p>
                      <a:pPr algn="ctr"/>
                      <a:r>
                        <a:rPr lang="zh-CN" altLang="en-US" dirty="0">
                          <a:ea typeface="思源黑体" panose="020B0500000000000000"/>
                        </a:rPr>
                        <a:t>挂载可行性</a:t>
                      </a:r>
                    </a:p>
                  </a:txBody>
                  <a:tcPr anchor="ctr"/>
                </a:tc>
                <a:extLst>
                  <a:ext uri="{0D108BD9-81ED-4DB2-BD59-A6C34878D82A}">
                    <a16:rowId xmlns:a16="http://schemas.microsoft.com/office/drawing/2014/main" val="2886245208"/>
                  </a:ext>
                </a:extLst>
              </a:tr>
              <a:tr h="1242319">
                <a:tc>
                  <a:txBody>
                    <a:bodyPr/>
                    <a:lstStyle/>
                    <a:p>
                      <a:pPr algn="ctr"/>
                      <a:r>
                        <a:rPr lang="en-US" altLang="zh-CN" dirty="0">
                          <a:latin typeface="华文楷体" panose="02010600040101010101" pitchFamily="2" charset="-122"/>
                          <a:ea typeface="思源黑体" panose="020B0500000000000000"/>
                        </a:rPr>
                        <a:t>M1-Cortex </a:t>
                      </a:r>
                      <a:endParaRPr lang="zh-CN" altLang="en-US" dirty="0">
                        <a:latin typeface="华文楷体" panose="02010600040101010101" pitchFamily="2" charset="-122"/>
                        <a:ea typeface="思源黑体" panose="020B0500000000000000"/>
                      </a:endParaRPr>
                    </a:p>
                  </a:txBody>
                  <a:tcPr marT="108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楷体" panose="02010600040101010101" pitchFamily="2" charset="-122"/>
                          <a:ea typeface="思源黑体" panose="020B0500000000000000"/>
                        </a:rPr>
                        <a:t>M1-Cortex</a:t>
                      </a:r>
                      <a:r>
                        <a:rPr lang="zh-CN" altLang="en-US" dirty="0">
                          <a:latin typeface="华文楷体" panose="02010600040101010101" pitchFamily="2" charset="-122"/>
                          <a:ea typeface="思源黑体" panose="020B0500000000000000"/>
                        </a:rPr>
                        <a:t>核具有轻量级、低功耗等特点，但</a:t>
                      </a:r>
                      <a:r>
                        <a:rPr lang="zh-CN" altLang="en-US" b="1" dirty="0">
                          <a:solidFill>
                            <a:schemeClr val="tx1"/>
                          </a:solidFill>
                          <a:latin typeface="华文楷体" panose="02010600040101010101" pitchFamily="2" charset="-122"/>
                          <a:ea typeface="思源黑体" panose="020B0500000000000000"/>
                        </a:rPr>
                        <a:t>不开源</a:t>
                      </a:r>
                      <a:r>
                        <a:rPr lang="zh-CN" altLang="en-US" dirty="0">
                          <a:latin typeface="华文楷体" panose="02010600040101010101" pitchFamily="2" charset="-122"/>
                          <a:ea typeface="思源黑体" panose="020B0500000000000000"/>
                        </a:rPr>
                        <a:t>令其广泛使用受到局限。</a:t>
                      </a:r>
                    </a:p>
                  </a:txBody>
                  <a:tcPr marT="108000" marB="108000" anchor="ctr"/>
                </a:tc>
                <a:tc>
                  <a:txBody>
                    <a:bodyPr/>
                    <a:lstStyle/>
                    <a:p>
                      <a:pPr algn="ctr"/>
                      <a:r>
                        <a:rPr lang="zh-CN" altLang="en-US" sz="2000" b="0" dirty="0">
                          <a:latin typeface="华文楷体" panose="02010600040101010101" pitchFamily="2" charset="-122"/>
                          <a:ea typeface="思源黑体" panose="020B0500000000000000"/>
                        </a:rPr>
                        <a:t>低</a:t>
                      </a:r>
                    </a:p>
                  </a:txBody>
                  <a:tcPr marT="108000" marB="108000" anchor="ctr"/>
                </a:tc>
                <a:extLst>
                  <a:ext uri="{0D108BD9-81ED-4DB2-BD59-A6C34878D82A}">
                    <a16:rowId xmlns:a16="http://schemas.microsoft.com/office/drawing/2014/main" val="3877317140"/>
                  </a:ext>
                </a:extLst>
              </a:tr>
              <a:tr h="1122872">
                <a:tc>
                  <a:txBody>
                    <a:bodyPr/>
                    <a:lstStyle/>
                    <a:p>
                      <a:pPr algn="ctr"/>
                      <a:r>
                        <a:rPr lang="zh-CN" altLang="en-US" dirty="0">
                          <a:latin typeface="华文楷体" panose="02010600040101010101" pitchFamily="2" charset="-122"/>
                          <a:ea typeface="思源黑体" panose="020B0500000000000000"/>
                        </a:rPr>
                        <a:t>蜂鸟</a:t>
                      </a:r>
                      <a:r>
                        <a:rPr lang="en-US" altLang="zh-CN" dirty="0">
                          <a:latin typeface="华文楷体" panose="02010600040101010101" pitchFamily="2" charset="-122"/>
                          <a:ea typeface="思源黑体" panose="020B0500000000000000"/>
                        </a:rPr>
                        <a:t>E203 </a:t>
                      </a:r>
                      <a:endParaRPr lang="zh-CN" altLang="en-US" dirty="0">
                        <a:latin typeface="华文楷体" panose="02010600040101010101" pitchFamily="2" charset="-122"/>
                        <a:ea typeface="思源黑体" panose="020B0500000000000000"/>
                      </a:endParaRPr>
                    </a:p>
                  </a:txBody>
                  <a:tcPr marT="108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华文楷体" panose="02010600040101010101" pitchFamily="2" charset="-122"/>
                          <a:ea typeface="思源黑体" panose="020B0500000000000000"/>
                        </a:rPr>
                        <a:t>使用</a:t>
                      </a:r>
                      <a:r>
                        <a:rPr lang="en-US" altLang="zh-CN" dirty="0">
                          <a:latin typeface="华文楷体" panose="02010600040101010101" pitchFamily="2" charset="-122"/>
                          <a:ea typeface="思源黑体" panose="020B0500000000000000"/>
                        </a:rPr>
                        <a:t>RISC-v</a:t>
                      </a:r>
                      <a:r>
                        <a:rPr lang="zh-CN" altLang="en-US" dirty="0">
                          <a:latin typeface="华文楷体" panose="02010600040101010101" pitchFamily="2" charset="-122"/>
                          <a:ea typeface="思源黑体" panose="020B0500000000000000"/>
                        </a:rPr>
                        <a:t>开放指令架构，可扩展、灵活，但</a:t>
                      </a:r>
                      <a:r>
                        <a:rPr lang="zh-CN" altLang="en-US" b="1" dirty="0">
                          <a:solidFill>
                            <a:schemeClr val="tx1"/>
                          </a:solidFill>
                          <a:latin typeface="华文楷体" panose="02010600040101010101" pitchFamily="2" charset="-122"/>
                          <a:ea typeface="思源黑体" panose="020B0500000000000000"/>
                        </a:rPr>
                        <a:t>开发平台局限</a:t>
                      </a:r>
                      <a:r>
                        <a:rPr lang="zh-CN" altLang="en-US" dirty="0">
                          <a:latin typeface="华文楷体" panose="02010600040101010101" pitchFamily="2" charset="-122"/>
                          <a:ea typeface="思源黑体" panose="020B0500000000000000"/>
                        </a:rPr>
                        <a:t>。</a:t>
                      </a:r>
                    </a:p>
                  </a:txBody>
                  <a:tcPr marT="108000" marB="108000" anchor="ctr"/>
                </a:tc>
                <a:tc>
                  <a:txBody>
                    <a:bodyPr/>
                    <a:lstStyle/>
                    <a:p>
                      <a:pPr algn="ctr"/>
                      <a:r>
                        <a:rPr lang="zh-CN" altLang="en-US" sz="2000" b="0" dirty="0">
                          <a:latin typeface="华文楷体" panose="02010600040101010101" pitchFamily="2" charset="-122"/>
                          <a:ea typeface="思源黑体" panose="020B0500000000000000"/>
                        </a:rPr>
                        <a:t>低</a:t>
                      </a:r>
                    </a:p>
                  </a:txBody>
                  <a:tcPr marT="108000" marB="108000" anchor="ctr"/>
                </a:tc>
                <a:extLst>
                  <a:ext uri="{0D108BD9-81ED-4DB2-BD59-A6C34878D82A}">
                    <a16:rowId xmlns:a16="http://schemas.microsoft.com/office/drawing/2014/main" val="3739300060"/>
                  </a:ext>
                </a:extLst>
              </a:tr>
              <a:tr h="1402503">
                <a:tc>
                  <a:txBody>
                    <a:bodyPr/>
                    <a:lstStyle/>
                    <a:p>
                      <a:pPr algn="ctr"/>
                      <a:r>
                        <a:rPr lang="zh-CN" altLang="en-US" dirty="0">
                          <a:latin typeface="华文楷体" panose="02010600040101010101" pitchFamily="2" charset="-122"/>
                          <a:ea typeface="思源黑体" panose="020B0500000000000000"/>
                        </a:rPr>
                        <a:t>玄铁</a:t>
                      </a:r>
                      <a:r>
                        <a:rPr lang="en-US" altLang="zh-CN" dirty="0">
                          <a:latin typeface="华文楷体" panose="02010600040101010101" pitchFamily="2" charset="-122"/>
                          <a:ea typeface="思源黑体" panose="020B0500000000000000"/>
                        </a:rPr>
                        <a:t>E902 </a:t>
                      </a:r>
                      <a:endParaRPr lang="zh-CN" altLang="en-US" dirty="0">
                        <a:latin typeface="华文楷体" panose="02010600040101010101" pitchFamily="2" charset="-122"/>
                        <a:ea typeface="思源黑体" panose="020B0500000000000000"/>
                      </a:endParaRPr>
                    </a:p>
                  </a:txBody>
                  <a:tcPr marT="108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华文楷体" panose="02010600040101010101" pitchFamily="2" charset="-122"/>
                          <a:ea typeface="思源黑体" panose="020B0500000000000000"/>
                        </a:rPr>
                        <a:t>兼容</a:t>
                      </a:r>
                      <a:r>
                        <a:rPr lang="en-US" altLang="zh-CN" b="1" dirty="0" err="1">
                          <a:solidFill>
                            <a:schemeClr val="accent1"/>
                          </a:solidFill>
                          <a:latin typeface="华文楷体" panose="02010600040101010101" pitchFamily="2" charset="-122"/>
                          <a:ea typeface="思源黑体" panose="020B0500000000000000"/>
                        </a:rPr>
                        <a:t>Risc</a:t>
                      </a:r>
                      <a:r>
                        <a:rPr lang="en-US" altLang="zh-CN" b="1" dirty="0">
                          <a:solidFill>
                            <a:schemeClr val="accent1"/>
                          </a:solidFill>
                          <a:latin typeface="华文楷体" panose="02010600040101010101" pitchFamily="2" charset="-122"/>
                          <a:ea typeface="思源黑体" panose="020B0500000000000000"/>
                        </a:rPr>
                        <a:t>-v</a:t>
                      </a:r>
                      <a:r>
                        <a:rPr lang="zh-CN" altLang="en-US" b="1" dirty="0">
                          <a:solidFill>
                            <a:schemeClr val="accent1"/>
                          </a:solidFill>
                          <a:latin typeface="华文楷体" panose="02010600040101010101" pitchFamily="2" charset="-122"/>
                          <a:ea typeface="思源黑体" panose="020B0500000000000000"/>
                        </a:rPr>
                        <a:t>开放指令架构</a:t>
                      </a:r>
                      <a:r>
                        <a:rPr lang="zh-CN" altLang="en-US" dirty="0">
                          <a:solidFill>
                            <a:schemeClr val="accent1"/>
                          </a:solidFill>
                          <a:latin typeface="华文楷体" panose="02010600040101010101" pitchFamily="2" charset="-122"/>
                          <a:ea typeface="思源黑体" panose="020B0500000000000000"/>
                        </a:rPr>
                        <a:t>，</a:t>
                      </a:r>
                      <a:r>
                        <a:rPr lang="zh-CN" altLang="en-US" b="1" dirty="0">
                          <a:solidFill>
                            <a:schemeClr val="accent1"/>
                          </a:solidFill>
                          <a:latin typeface="华文楷体" panose="02010600040101010101" pitchFamily="2" charset="-122"/>
                          <a:ea typeface="思源黑体" panose="020B0500000000000000"/>
                        </a:rPr>
                        <a:t>开源</a:t>
                      </a:r>
                      <a:r>
                        <a:rPr lang="zh-CN" altLang="en-US" dirty="0">
                          <a:latin typeface="华文楷体" panose="02010600040101010101" pitchFamily="2" charset="-122"/>
                          <a:ea typeface="思源黑体" panose="020B0500000000000000"/>
                        </a:rPr>
                        <a:t>，且提供功耗检测、动态调频、安全访问接口可供使用，可</a:t>
                      </a:r>
                      <a:r>
                        <a:rPr lang="zh-CN" altLang="en-US" b="1" dirty="0">
                          <a:solidFill>
                            <a:schemeClr val="accent1"/>
                          </a:solidFill>
                          <a:latin typeface="华文楷体" panose="02010600040101010101" pitchFamily="2" charset="-122"/>
                          <a:ea typeface="思源黑体" panose="020B0500000000000000"/>
                        </a:rPr>
                        <a:t>扩展性</a:t>
                      </a:r>
                      <a:r>
                        <a:rPr lang="zh-CN" altLang="en-US" dirty="0">
                          <a:latin typeface="华文楷体" panose="02010600040101010101" pitchFamily="2" charset="-122"/>
                          <a:ea typeface="思源黑体" panose="020B0500000000000000"/>
                        </a:rPr>
                        <a:t>强大！</a:t>
                      </a:r>
                    </a:p>
                  </a:txBody>
                  <a:tcPr marT="108000" marB="108000" anchor="ctr"/>
                </a:tc>
                <a:tc>
                  <a:txBody>
                    <a:bodyPr/>
                    <a:lstStyle/>
                    <a:p>
                      <a:pPr algn="ctr"/>
                      <a:r>
                        <a:rPr lang="zh-CN" altLang="en-US" sz="2000" b="0" dirty="0">
                          <a:latin typeface="华文楷体" panose="02010600040101010101" pitchFamily="2" charset="-122"/>
                          <a:ea typeface="思源黑体" panose="020B0500000000000000"/>
                        </a:rPr>
                        <a:t>高</a:t>
                      </a:r>
                    </a:p>
                  </a:txBody>
                  <a:tcPr marT="108000" marB="108000" anchor="ctr"/>
                </a:tc>
                <a:extLst>
                  <a:ext uri="{0D108BD9-81ED-4DB2-BD59-A6C34878D82A}">
                    <a16:rowId xmlns:a16="http://schemas.microsoft.com/office/drawing/2014/main" val="54280978"/>
                  </a:ext>
                </a:extLst>
              </a:tr>
            </a:tbl>
          </a:graphicData>
        </a:graphic>
      </p:graphicFrame>
    </p:spTree>
    <p:extLst>
      <p:ext uri="{BB962C8B-B14F-4D97-AF65-F5344CB8AC3E}">
        <p14:creationId xmlns:p14="http://schemas.microsoft.com/office/powerpoint/2010/main" val="256662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9B1FCC-FED7-7DB0-8B84-B691AA285FCD}"/>
              </a:ext>
            </a:extLst>
          </p:cNvPr>
          <p:cNvPicPr>
            <a:picLocks noChangeAspect="1"/>
          </p:cNvPicPr>
          <p:nvPr/>
        </p:nvPicPr>
        <p:blipFill>
          <a:blip r:embed="rId2"/>
          <a:stretch>
            <a:fillRect/>
          </a:stretch>
        </p:blipFill>
        <p:spPr>
          <a:xfrm>
            <a:off x="978742" y="1586205"/>
            <a:ext cx="9528054" cy="4182783"/>
          </a:xfrm>
          <a:prstGeom prst="rect">
            <a:avLst/>
          </a:prstGeom>
        </p:spPr>
      </p:pic>
      <p:sp>
        <p:nvSpPr>
          <p:cNvPr id="3" name="标题 1">
            <a:extLst>
              <a:ext uri="{FF2B5EF4-FFF2-40B4-BE49-F238E27FC236}">
                <a16:creationId xmlns:a16="http://schemas.microsoft.com/office/drawing/2014/main" id="{160B117D-B8FF-101E-C853-D289834AFF6E}"/>
              </a:ext>
            </a:extLst>
          </p:cNvPr>
          <p:cNvSpPr txBox="1">
            <a:spLocks/>
          </p:cNvSpPr>
          <p:nvPr/>
        </p:nvSpPr>
        <p:spPr>
          <a:xfrm>
            <a:off x="1322922" y="697127"/>
            <a:ext cx="7586980" cy="45593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dirty="0"/>
              <a:t>②</a:t>
            </a:r>
            <a:r>
              <a:rPr lang="en-US" altLang="zh-CN" sz="2400" dirty="0"/>
              <a:t>E902</a:t>
            </a:r>
            <a:r>
              <a:rPr lang="zh-CN" altLang="en-US" sz="2400" dirty="0"/>
              <a:t>软核挂载</a:t>
            </a:r>
            <a:r>
              <a:rPr lang="en-US" altLang="zh-CN" sz="2400" dirty="0"/>
              <a:t>——E902</a:t>
            </a:r>
            <a:r>
              <a:rPr lang="zh-CN" altLang="en-US" sz="2400" dirty="0"/>
              <a:t>软核功能</a:t>
            </a:r>
          </a:p>
          <a:p>
            <a:pPr>
              <a:lnSpc>
                <a:spcPct val="120000"/>
              </a:lnSpc>
            </a:pPr>
            <a:endParaRPr lang="zh-CN" altLang="en-US" dirty="0"/>
          </a:p>
        </p:txBody>
      </p:sp>
      <p:pic>
        <p:nvPicPr>
          <p:cNvPr id="13" name="图片 12">
            <a:extLst>
              <a:ext uri="{FF2B5EF4-FFF2-40B4-BE49-F238E27FC236}">
                <a16:creationId xmlns:a16="http://schemas.microsoft.com/office/drawing/2014/main" id="{0E78DF49-936F-843E-47F1-26A61D72A3C8}"/>
              </a:ext>
            </a:extLst>
          </p:cNvPr>
          <p:cNvPicPr>
            <a:picLocks noChangeAspect="1"/>
          </p:cNvPicPr>
          <p:nvPr/>
        </p:nvPicPr>
        <p:blipFill>
          <a:blip r:embed="rId3"/>
          <a:stretch>
            <a:fillRect/>
          </a:stretch>
        </p:blipFill>
        <p:spPr>
          <a:xfrm>
            <a:off x="5467460" y="2383769"/>
            <a:ext cx="962159" cy="295316"/>
          </a:xfrm>
          <a:prstGeom prst="rect">
            <a:avLst/>
          </a:prstGeom>
        </p:spPr>
      </p:pic>
      <p:cxnSp>
        <p:nvCxnSpPr>
          <p:cNvPr id="10" name="直接箭头连接符 9">
            <a:extLst>
              <a:ext uri="{FF2B5EF4-FFF2-40B4-BE49-F238E27FC236}">
                <a16:creationId xmlns:a16="http://schemas.microsoft.com/office/drawing/2014/main" id="{56027CEE-F517-060F-267A-C2C824E304DE}"/>
              </a:ext>
            </a:extLst>
          </p:cNvPr>
          <p:cNvCxnSpPr>
            <a:cxnSpLocks/>
          </p:cNvCxnSpPr>
          <p:nvPr/>
        </p:nvCxnSpPr>
        <p:spPr>
          <a:xfrm>
            <a:off x="5773998" y="2198358"/>
            <a:ext cx="0" cy="75011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3EA7D8B-E307-660C-1C86-3D5BAAD9A637}"/>
              </a:ext>
            </a:extLst>
          </p:cNvPr>
          <p:cNvSpPr txBox="1"/>
          <p:nvPr/>
        </p:nvSpPr>
        <p:spPr>
          <a:xfrm>
            <a:off x="5295915" y="1843284"/>
            <a:ext cx="1107996" cy="369332"/>
          </a:xfrm>
          <a:prstGeom prst="rect">
            <a:avLst/>
          </a:prstGeom>
          <a:noFill/>
        </p:spPr>
        <p:txBody>
          <a:bodyPr wrap="none" rtlCol="0">
            <a:spAutoFit/>
          </a:bodyPr>
          <a:lstStyle/>
          <a:p>
            <a:r>
              <a:rPr lang="zh-CN" altLang="en-US" dirty="0">
                <a:ea typeface="思源黑体" panose="020B0500000000000000"/>
              </a:rPr>
              <a:t>应用程序</a:t>
            </a:r>
          </a:p>
        </p:txBody>
      </p:sp>
      <p:sp>
        <p:nvSpPr>
          <p:cNvPr id="16" name="文本框 15">
            <a:extLst>
              <a:ext uri="{FF2B5EF4-FFF2-40B4-BE49-F238E27FC236}">
                <a16:creationId xmlns:a16="http://schemas.microsoft.com/office/drawing/2014/main" id="{D713ECAE-F83D-4E0E-C72F-085B9448118E}"/>
              </a:ext>
            </a:extLst>
          </p:cNvPr>
          <p:cNvSpPr txBox="1"/>
          <p:nvPr/>
        </p:nvSpPr>
        <p:spPr>
          <a:xfrm>
            <a:off x="5812311" y="2352114"/>
            <a:ext cx="892232" cy="307777"/>
          </a:xfrm>
          <a:prstGeom prst="rect">
            <a:avLst/>
          </a:prstGeom>
          <a:noFill/>
        </p:spPr>
        <p:txBody>
          <a:bodyPr wrap="none" rtlCol="0">
            <a:spAutoFit/>
          </a:bodyPr>
          <a:lstStyle/>
          <a:p>
            <a:r>
              <a:rPr lang="en-US" altLang="zh-CN" sz="1400" b="1" dirty="0">
                <a:ea typeface="思源黑体" panose="020B0500000000000000"/>
              </a:rPr>
              <a:t>JTAG</a:t>
            </a:r>
            <a:r>
              <a:rPr lang="zh-CN" altLang="en-US" sz="1400" b="1" dirty="0">
                <a:ea typeface="思源黑体" panose="020B0500000000000000"/>
              </a:rPr>
              <a:t>端口</a:t>
            </a:r>
          </a:p>
        </p:txBody>
      </p:sp>
      <p:sp>
        <p:nvSpPr>
          <p:cNvPr id="17" name="文本框 16">
            <a:extLst>
              <a:ext uri="{FF2B5EF4-FFF2-40B4-BE49-F238E27FC236}">
                <a16:creationId xmlns:a16="http://schemas.microsoft.com/office/drawing/2014/main" id="{6CE96C17-BC3E-28E2-47E2-3CE988528AE2}"/>
              </a:ext>
            </a:extLst>
          </p:cNvPr>
          <p:cNvSpPr txBox="1"/>
          <p:nvPr/>
        </p:nvSpPr>
        <p:spPr>
          <a:xfrm>
            <a:off x="4115791" y="2982086"/>
            <a:ext cx="780983" cy="307777"/>
          </a:xfrm>
          <a:prstGeom prst="rect">
            <a:avLst/>
          </a:prstGeom>
          <a:noFill/>
        </p:spPr>
        <p:txBody>
          <a:bodyPr wrap="none" rtlCol="0">
            <a:spAutoFit/>
          </a:bodyPr>
          <a:lstStyle/>
          <a:p>
            <a:r>
              <a:rPr lang="en-US" altLang="zh-CN" sz="1400" b="1" dirty="0">
                <a:ea typeface="思源黑体" panose="020B0500000000000000"/>
              </a:rPr>
              <a:t>m0</a:t>
            </a:r>
            <a:r>
              <a:rPr lang="zh-CN" altLang="en-US" sz="1400" b="1" dirty="0">
                <a:ea typeface="思源黑体" panose="020B0500000000000000"/>
              </a:rPr>
              <a:t>端口</a:t>
            </a:r>
          </a:p>
        </p:txBody>
      </p:sp>
      <p:sp>
        <p:nvSpPr>
          <p:cNvPr id="18" name="文本框 17">
            <a:extLst>
              <a:ext uri="{FF2B5EF4-FFF2-40B4-BE49-F238E27FC236}">
                <a16:creationId xmlns:a16="http://schemas.microsoft.com/office/drawing/2014/main" id="{80863DA0-0FC3-2DFB-FCD5-DD40747DFFAF}"/>
              </a:ext>
            </a:extLst>
          </p:cNvPr>
          <p:cNvSpPr txBox="1"/>
          <p:nvPr/>
        </p:nvSpPr>
        <p:spPr>
          <a:xfrm>
            <a:off x="6530310" y="2982085"/>
            <a:ext cx="780983" cy="307777"/>
          </a:xfrm>
          <a:prstGeom prst="rect">
            <a:avLst/>
          </a:prstGeom>
          <a:noFill/>
        </p:spPr>
        <p:txBody>
          <a:bodyPr wrap="none" rtlCol="0">
            <a:spAutoFit/>
          </a:bodyPr>
          <a:lstStyle/>
          <a:p>
            <a:r>
              <a:rPr lang="en-US" altLang="zh-CN" sz="1400" b="1" dirty="0">
                <a:ea typeface="思源黑体" panose="020B0500000000000000"/>
              </a:rPr>
              <a:t>m2</a:t>
            </a:r>
            <a:r>
              <a:rPr lang="zh-CN" altLang="en-US" sz="1400" b="1" dirty="0">
                <a:ea typeface="思源黑体" panose="020B0500000000000000"/>
              </a:rPr>
              <a:t>端口</a:t>
            </a:r>
          </a:p>
        </p:txBody>
      </p:sp>
      <p:sp>
        <p:nvSpPr>
          <p:cNvPr id="19" name="文本框 18">
            <a:extLst>
              <a:ext uri="{FF2B5EF4-FFF2-40B4-BE49-F238E27FC236}">
                <a16:creationId xmlns:a16="http://schemas.microsoft.com/office/drawing/2014/main" id="{3B810F38-BAC3-8DFF-F513-E6867906FABC}"/>
              </a:ext>
            </a:extLst>
          </p:cNvPr>
          <p:cNvSpPr txBox="1"/>
          <p:nvPr/>
        </p:nvSpPr>
        <p:spPr>
          <a:xfrm>
            <a:off x="6138710" y="4550769"/>
            <a:ext cx="780983" cy="307777"/>
          </a:xfrm>
          <a:prstGeom prst="rect">
            <a:avLst/>
          </a:prstGeom>
          <a:noFill/>
        </p:spPr>
        <p:txBody>
          <a:bodyPr wrap="none" rtlCol="0">
            <a:spAutoFit/>
          </a:bodyPr>
          <a:lstStyle/>
          <a:p>
            <a:r>
              <a:rPr lang="en-US" altLang="zh-CN" sz="1400" b="1" dirty="0">
                <a:ea typeface="思源黑体" panose="020B0500000000000000"/>
              </a:rPr>
              <a:t>m2</a:t>
            </a:r>
            <a:r>
              <a:rPr lang="zh-CN" altLang="en-US" sz="1400" b="1" dirty="0">
                <a:ea typeface="思源黑体" panose="020B0500000000000000"/>
              </a:rPr>
              <a:t>端口</a:t>
            </a:r>
          </a:p>
        </p:txBody>
      </p:sp>
    </p:spTree>
    <p:extLst>
      <p:ext uri="{BB962C8B-B14F-4D97-AF65-F5344CB8AC3E}">
        <p14:creationId xmlns:p14="http://schemas.microsoft.com/office/powerpoint/2010/main" val="7109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60B117D-B8FF-101E-C853-D289834AFF6E}"/>
              </a:ext>
            </a:extLst>
          </p:cNvPr>
          <p:cNvSpPr txBox="1">
            <a:spLocks/>
          </p:cNvSpPr>
          <p:nvPr/>
        </p:nvSpPr>
        <p:spPr>
          <a:xfrm>
            <a:off x="1322922" y="697127"/>
            <a:ext cx="4480719" cy="45593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dirty="0"/>
              <a:t>②</a:t>
            </a:r>
            <a:r>
              <a:rPr lang="en-US" altLang="zh-CN" sz="2400" dirty="0"/>
              <a:t>E902</a:t>
            </a:r>
            <a:r>
              <a:rPr lang="zh-CN" altLang="en-US" sz="2400" dirty="0"/>
              <a:t>软核挂载</a:t>
            </a:r>
            <a:r>
              <a:rPr lang="en-US" altLang="zh-CN" sz="2400" dirty="0"/>
              <a:t>——</a:t>
            </a:r>
            <a:r>
              <a:rPr lang="zh-CN" altLang="en-US" sz="2400" dirty="0"/>
              <a:t>软核优化</a:t>
            </a:r>
          </a:p>
          <a:p>
            <a:pPr>
              <a:lnSpc>
                <a:spcPct val="120000"/>
              </a:lnSpc>
            </a:pPr>
            <a:endParaRPr lang="zh-CN" altLang="en-US" dirty="0"/>
          </a:p>
        </p:txBody>
      </p:sp>
      <p:sp>
        <p:nvSpPr>
          <p:cNvPr id="2" name="标题 1">
            <a:extLst>
              <a:ext uri="{FF2B5EF4-FFF2-40B4-BE49-F238E27FC236}">
                <a16:creationId xmlns:a16="http://schemas.microsoft.com/office/drawing/2014/main" id="{D321FB74-16D2-F03C-4D77-0A79207828B4}"/>
              </a:ext>
            </a:extLst>
          </p:cNvPr>
          <p:cNvSpPr>
            <a:spLocks noGrp="1"/>
          </p:cNvSpPr>
          <p:nvPr>
            <p:ph type="title"/>
          </p:nvPr>
        </p:nvSpPr>
        <p:spPr>
          <a:xfrm>
            <a:off x="1344820" y="1799601"/>
            <a:ext cx="5478832" cy="1126065"/>
          </a:xfrm>
        </p:spPr>
        <p:txBody>
          <a:bodyPr/>
          <a:lstStyle/>
          <a:p>
            <a:pPr>
              <a:lnSpc>
                <a:spcPct val="120000"/>
              </a:lnSpc>
            </a:pPr>
            <a:r>
              <a:rPr lang="zh-CN" altLang="en-US" sz="1800" dirty="0"/>
              <a:t>问题：由于</a:t>
            </a:r>
            <a:r>
              <a:rPr lang="en-US" altLang="zh-CN" sz="1800" dirty="0"/>
              <a:t>PCIE</a:t>
            </a:r>
            <a:r>
              <a:rPr lang="zh-CN" altLang="en-US" sz="1800" dirty="0"/>
              <a:t>，网口，</a:t>
            </a:r>
            <a:r>
              <a:rPr lang="en-US" altLang="zh-CN" sz="1800" dirty="0"/>
              <a:t>HDMI</a:t>
            </a:r>
            <a:r>
              <a:rPr lang="zh-CN" altLang="en-US" sz="1800" dirty="0"/>
              <a:t>等外设模块占据板上存储资源</a:t>
            </a:r>
            <a:r>
              <a:rPr lang="en-US" altLang="zh-CN" sz="1800" dirty="0" err="1"/>
              <a:t>ip</a:t>
            </a:r>
            <a:r>
              <a:rPr lang="en-US" altLang="zh-CN" sz="1800" dirty="0"/>
              <a:t> DRM</a:t>
            </a:r>
            <a:r>
              <a:rPr lang="zh-CN" altLang="en-US" sz="1800" dirty="0"/>
              <a:t>以达到</a:t>
            </a:r>
            <a:r>
              <a:rPr lang="en-US" altLang="zh-CN" sz="1800" dirty="0"/>
              <a:t>80%</a:t>
            </a:r>
            <a:r>
              <a:rPr lang="zh-CN" altLang="en-US" sz="1800" dirty="0"/>
              <a:t>，继续</a:t>
            </a:r>
            <a:r>
              <a:rPr lang="zh-CN" altLang="en-US" sz="1800" dirty="0">
                <a:solidFill>
                  <a:schemeClr val="accent1"/>
                </a:solidFill>
              </a:rPr>
              <a:t>挂载</a:t>
            </a:r>
            <a:r>
              <a:rPr lang="en-US" altLang="zh-CN" sz="1800" dirty="0">
                <a:solidFill>
                  <a:schemeClr val="accent1"/>
                </a:solidFill>
              </a:rPr>
              <a:t>E902</a:t>
            </a:r>
            <a:r>
              <a:rPr lang="zh-CN" altLang="en-US" sz="1800" dirty="0">
                <a:solidFill>
                  <a:schemeClr val="accent1"/>
                </a:solidFill>
              </a:rPr>
              <a:t>软核会超出</a:t>
            </a:r>
            <a:r>
              <a:rPr lang="en-US" altLang="zh-CN" sz="1800" dirty="0">
                <a:solidFill>
                  <a:schemeClr val="accent1"/>
                </a:solidFill>
              </a:rPr>
              <a:t>DRM</a:t>
            </a:r>
            <a:r>
              <a:rPr lang="zh-CN" altLang="en-US" sz="1800" dirty="0">
                <a:solidFill>
                  <a:schemeClr val="accent1"/>
                </a:solidFill>
              </a:rPr>
              <a:t>上限</a:t>
            </a:r>
            <a:r>
              <a:rPr lang="zh-CN" altLang="en-US" sz="1800" dirty="0"/>
              <a:t>。</a:t>
            </a:r>
            <a:br>
              <a:rPr lang="en-US" altLang="zh-CN" sz="1800" dirty="0"/>
            </a:br>
            <a:endParaRPr lang="zh-CN" altLang="en-US" sz="1800" dirty="0"/>
          </a:p>
        </p:txBody>
      </p:sp>
      <p:sp>
        <p:nvSpPr>
          <p:cNvPr id="4" name="文本框 3">
            <a:extLst>
              <a:ext uri="{FF2B5EF4-FFF2-40B4-BE49-F238E27FC236}">
                <a16:creationId xmlns:a16="http://schemas.microsoft.com/office/drawing/2014/main" id="{15671E29-15C4-77C2-E89D-5F0A3E731506}"/>
              </a:ext>
            </a:extLst>
          </p:cNvPr>
          <p:cNvSpPr txBox="1"/>
          <p:nvPr/>
        </p:nvSpPr>
        <p:spPr>
          <a:xfrm>
            <a:off x="1344820" y="3236308"/>
            <a:ext cx="5478832" cy="2308324"/>
          </a:xfrm>
          <a:prstGeom prst="rect">
            <a:avLst/>
          </a:prstGeom>
          <a:noFill/>
        </p:spPr>
        <p:txBody>
          <a:bodyPr wrap="square" rtlCol="0">
            <a:spAutoFit/>
          </a:bodyPr>
          <a:lstStyle/>
          <a:p>
            <a:r>
              <a:rPr lang="zh-CN" altLang="en-US" b="1" dirty="0">
                <a:solidFill>
                  <a:srgbClr val="244C89"/>
                </a:solidFill>
                <a:ea typeface="思源黑体" panose="020B0500000000000000"/>
              </a:rPr>
              <a:t>解决方案：</a:t>
            </a:r>
            <a:endParaRPr lang="en-US" altLang="zh-CN" b="1" dirty="0">
              <a:solidFill>
                <a:srgbClr val="244C89"/>
              </a:solidFill>
              <a:ea typeface="思源黑体" panose="020B0500000000000000"/>
            </a:endParaRPr>
          </a:p>
          <a:p>
            <a:r>
              <a:rPr lang="en-US" altLang="zh-CN" b="1" dirty="0">
                <a:solidFill>
                  <a:srgbClr val="244C89"/>
                </a:solidFill>
                <a:ea typeface="思源黑体" panose="020B0500000000000000"/>
              </a:rPr>
              <a:t>1.</a:t>
            </a:r>
            <a:r>
              <a:rPr lang="zh-CN" altLang="en-US" b="1" dirty="0">
                <a:solidFill>
                  <a:srgbClr val="244C89"/>
                </a:solidFill>
                <a:latin typeface="+mj-lt"/>
                <a:ea typeface="思源黑体" panose="020B0500000000000000"/>
              </a:rPr>
              <a:t>简化软核功能，缩减软核</a:t>
            </a:r>
            <a:r>
              <a:rPr lang="en-US" altLang="zh-CN" b="1" dirty="0">
                <a:solidFill>
                  <a:srgbClr val="244C89"/>
                </a:solidFill>
                <a:latin typeface="+mj-lt"/>
                <a:ea typeface="思源黑体" panose="020B0500000000000000"/>
              </a:rPr>
              <a:t>SRAM</a:t>
            </a:r>
            <a:r>
              <a:rPr lang="zh-CN" altLang="en-US" b="1" dirty="0">
                <a:solidFill>
                  <a:srgbClr val="244C89"/>
                </a:solidFill>
                <a:latin typeface="+mj-lt"/>
                <a:ea typeface="思源黑体" panose="020B0500000000000000"/>
              </a:rPr>
              <a:t>开销；减少软件工程代码量，缩减</a:t>
            </a:r>
            <a:r>
              <a:rPr lang="en-US" altLang="zh-CN" b="1" dirty="0">
                <a:solidFill>
                  <a:srgbClr val="244C89"/>
                </a:solidFill>
                <a:latin typeface="+mj-lt"/>
                <a:ea typeface="思源黑体" panose="020B0500000000000000"/>
              </a:rPr>
              <a:t>ROM</a:t>
            </a:r>
            <a:r>
              <a:rPr lang="zh-CN" altLang="en-US" b="1" dirty="0">
                <a:solidFill>
                  <a:srgbClr val="244C89"/>
                </a:solidFill>
                <a:latin typeface="+mj-lt"/>
                <a:ea typeface="思源黑体" panose="020B0500000000000000"/>
              </a:rPr>
              <a:t>；</a:t>
            </a:r>
            <a:endParaRPr lang="en-US" altLang="zh-CN" b="1" dirty="0">
              <a:solidFill>
                <a:srgbClr val="244C89"/>
              </a:solidFill>
              <a:latin typeface="+mj-lt"/>
              <a:ea typeface="思源黑体" panose="020B0500000000000000"/>
            </a:endParaRPr>
          </a:p>
          <a:p>
            <a:r>
              <a:rPr lang="en-US" altLang="zh-CN" b="1" dirty="0">
                <a:solidFill>
                  <a:srgbClr val="244C89"/>
                </a:solidFill>
                <a:latin typeface="+mj-lt"/>
                <a:ea typeface="思源黑体" panose="020B0500000000000000"/>
              </a:rPr>
              <a:t>2.</a:t>
            </a:r>
            <a:r>
              <a:rPr lang="zh-CN" altLang="en-US" b="1" dirty="0">
                <a:solidFill>
                  <a:srgbClr val="244C89"/>
                </a:solidFill>
                <a:latin typeface="+mj-lt"/>
                <a:ea typeface="思源黑体" panose="020B0500000000000000"/>
              </a:rPr>
              <a:t> </a:t>
            </a:r>
            <a:r>
              <a:rPr lang="en-US" altLang="zh-CN" b="1" dirty="0">
                <a:solidFill>
                  <a:srgbClr val="244C89"/>
                </a:solidFill>
                <a:latin typeface="+mj-lt"/>
                <a:ea typeface="思源黑体" panose="020B0500000000000000"/>
              </a:rPr>
              <a:t>SRAM </a:t>
            </a:r>
            <a:r>
              <a:rPr lang="zh-CN" altLang="en-US" b="1" dirty="0">
                <a:solidFill>
                  <a:srgbClr val="244C89"/>
                </a:solidFill>
                <a:latin typeface="+mj-lt"/>
                <a:ea typeface="思源黑体" panose="020B0500000000000000"/>
              </a:rPr>
              <a:t>不再采用有限</a:t>
            </a:r>
            <a:r>
              <a:rPr lang="en-US" altLang="zh-CN" b="1" dirty="0" err="1">
                <a:solidFill>
                  <a:srgbClr val="244C89"/>
                </a:solidFill>
                <a:latin typeface="+mj-lt"/>
                <a:ea typeface="思源黑体" panose="020B0500000000000000"/>
              </a:rPr>
              <a:t>ip</a:t>
            </a:r>
            <a:r>
              <a:rPr lang="en-US" altLang="zh-CN" b="1" dirty="0">
                <a:solidFill>
                  <a:srgbClr val="244C89"/>
                </a:solidFill>
                <a:latin typeface="+mj-lt"/>
                <a:ea typeface="思源黑体" panose="020B0500000000000000"/>
              </a:rPr>
              <a:t> DRM</a:t>
            </a:r>
            <a:r>
              <a:rPr lang="zh-CN" altLang="en-US" b="1" dirty="0">
                <a:solidFill>
                  <a:srgbClr val="244C89"/>
                </a:solidFill>
                <a:latin typeface="+mj-lt"/>
                <a:ea typeface="思源黑体" panose="020B0500000000000000"/>
              </a:rPr>
              <a:t>资源开设，而是采用逻辑资源搭建；</a:t>
            </a:r>
          </a:p>
          <a:p>
            <a:r>
              <a:rPr lang="en-US" altLang="zh-CN" b="1" dirty="0">
                <a:solidFill>
                  <a:srgbClr val="244C89"/>
                </a:solidFill>
                <a:ea typeface="思源黑体" panose="020B0500000000000000"/>
              </a:rPr>
              <a:t>3.</a:t>
            </a:r>
            <a:r>
              <a:rPr lang="zh-CN" altLang="en-US" b="1" dirty="0">
                <a:solidFill>
                  <a:srgbClr val="244C89"/>
                </a:solidFill>
                <a:ea typeface="思源黑体" panose="020B0500000000000000"/>
              </a:rPr>
              <a:t>手动修改汇编指令，省去没用到的文件配置指令块，直接跳入</a:t>
            </a:r>
            <a:r>
              <a:rPr lang="en-US" altLang="zh-CN" b="1" dirty="0">
                <a:solidFill>
                  <a:srgbClr val="244C89"/>
                </a:solidFill>
                <a:ea typeface="思源黑体" panose="020B0500000000000000"/>
              </a:rPr>
              <a:t>main</a:t>
            </a:r>
            <a:r>
              <a:rPr lang="zh-CN" altLang="en-US" b="1" dirty="0">
                <a:solidFill>
                  <a:srgbClr val="244C89"/>
                </a:solidFill>
                <a:ea typeface="思源黑体" panose="020B0500000000000000"/>
              </a:rPr>
              <a:t>函数，既减少了</a:t>
            </a:r>
            <a:r>
              <a:rPr lang="en-US" altLang="zh-CN" b="1" dirty="0">
                <a:solidFill>
                  <a:srgbClr val="244C89"/>
                </a:solidFill>
                <a:ea typeface="思源黑体" panose="020B0500000000000000"/>
              </a:rPr>
              <a:t>ROM</a:t>
            </a:r>
            <a:r>
              <a:rPr lang="zh-CN" altLang="en-US" b="1" dirty="0">
                <a:solidFill>
                  <a:srgbClr val="244C89"/>
                </a:solidFill>
                <a:ea typeface="思源黑体" panose="020B0500000000000000"/>
              </a:rPr>
              <a:t>空间需求，也可以节省</a:t>
            </a:r>
            <a:r>
              <a:rPr lang="en-US" altLang="zh-CN" b="1" dirty="0">
                <a:solidFill>
                  <a:srgbClr val="244C89"/>
                </a:solidFill>
                <a:ea typeface="思源黑体" panose="020B0500000000000000"/>
              </a:rPr>
              <a:t>SRAM</a:t>
            </a:r>
            <a:r>
              <a:rPr lang="zh-CN" altLang="en-US" b="1" dirty="0">
                <a:solidFill>
                  <a:srgbClr val="244C89"/>
                </a:solidFill>
                <a:ea typeface="思源黑体" panose="020B0500000000000000"/>
              </a:rPr>
              <a:t>空间。</a:t>
            </a:r>
          </a:p>
        </p:txBody>
      </p:sp>
      <p:graphicFrame>
        <p:nvGraphicFramePr>
          <p:cNvPr id="10" name="图表 9">
            <a:extLst>
              <a:ext uri="{FF2B5EF4-FFF2-40B4-BE49-F238E27FC236}">
                <a16:creationId xmlns:a16="http://schemas.microsoft.com/office/drawing/2014/main" id="{6FC88349-E4E0-A858-D2A4-A8316CE8ABBF}"/>
              </a:ext>
            </a:extLst>
          </p:cNvPr>
          <p:cNvGraphicFramePr/>
          <p:nvPr>
            <p:extLst>
              <p:ext uri="{D42A27DB-BD31-4B8C-83A1-F6EECF244321}">
                <p14:modId xmlns:p14="http://schemas.microsoft.com/office/powerpoint/2010/main" val="4263707888"/>
              </p:ext>
            </p:extLst>
          </p:nvPr>
        </p:nvGraphicFramePr>
        <p:xfrm>
          <a:off x="7453084" y="1278189"/>
          <a:ext cx="3552715" cy="21688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a:extLst>
              <a:ext uri="{FF2B5EF4-FFF2-40B4-BE49-F238E27FC236}">
                <a16:creationId xmlns:a16="http://schemas.microsoft.com/office/drawing/2014/main" id="{1DFA5932-0561-9E04-93D2-D435B1F0A640}"/>
              </a:ext>
            </a:extLst>
          </p:cNvPr>
          <p:cNvGraphicFramePr/>
          <p:nvPr>
            <p:extLst>
              <p:ext uri="{D42A27DB-BD31-4B8C-83A1-F6EECF244321}">
                <p14:modId xmlns:p14="http://schemas.microsoft.com/office/powerpoint/2010/main" val="905475538"/>
              </p:ext>
            </p:extLst>
          </p:nvPr>
        </p:nvGraphicFramePr>
        <p:xfrm>
          <a:off x="7453084" y="3713338"/>
          <a:ext cx="3552715" cy="21688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7267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60B117D-B8FF-101E-C853-D289834AFF6E}"/>
              </a:ext>
            </a:extLst>
          </p:cNvPr>
          <p:cNvSpPr txBox="1">
            <a:spLocks/>
          </p:cNvSpPr>
          <p:nvPr/>
        </p:nvSpPr>
        <p:spPr>
          <a:xfrm>
            <a:off x="1322922" y="697127"/>
            <a:ext cx="3323723" cy="45593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dirty="0"/>
              <a:t>②</a:t>
            </a:r>
            <a:r>
              <a:rPr lang="zh-CN" altLang="en-US" sz="2400" dirty="0"/>
              <a:t>边缘检测的硬件实现</a:t>
            </a:r>
            <a:endParaRPr lang="zh-CN" altLang="en-US" dirty="0"/>
          </a:p>
        </p:txBody>
      </p:sp>
      <p:sp>
        <p:nvSpPr>
          <p:cNvPr id="4" name="文本框 3">
            <a:extLst>
              <a:ext uri="{FF2B5EF4-FFF2-40B4-BE49-F238E27FC236}">
                <a16:creationId xmlns:a16="http://schemas.microsoft.com/office/drawing/2014/main" id="{3CD3A875-20C2-A13F-D8C7-9F1C3093B54C}"/>
              </a:ext>
            </a:extLst>
          </p:cNvPr>
          <p:cNvSpPr txBox="1"/>
          <p:nvPr/>
        </p:nvSpPr>
        <p:spPr>
          <a:xfrm>
            <a:off x="1481492" y="3887086"/>
            <a:ext cx="9136694" cy="2339102"/>
          </a:xfrm>
          <a:prstGeom prst="rect">
            <a:avLst/>
          </a:prstGeom>
          <a:noFill/>
        </p:spPr>
        <p:txBody>
          <a:bodyPr wrap="square" rtlCol="0">
            <a:spAutoFit/>
          </a:bodyPr>
          <a:lstStyle/>
          <a:p>
            <a:r>
              <a:rPr lang="zh-CN" altLang="en-US" sz="2000" b="1" dirty="0">
                <a:solidFill>
                  <a:srgbClr val="244C89"/>
                </a:solidFill>
                <a:ea typeface="思源黑体" panose="020B0500000000000000"/>
              </a:rPr>
              <a:t>算法实现</a:t>
            </a:r>
            <a:r>
              <a:rPr lang="zh-CN" altLang="en-US" b="1" dirty="0">
                <a:solidFill>
                  <a:srgbClr val="244C89"/>
                </a:solidFill>
                <a:ea typeface="思源黑体" panose="020B0500000000000000"/>
              </a:rPr>
              <a:t>：</a:t>
            </a:r>
            <a:endParaRPr lang="en-US" altLang="zh-CN" b="1" dirty="0">
              <a:solidFill>
                <a:srgbClr val="244C89"/>
              </a:solidFill>
              <a:ea typeface="思源黑体" panose="020B0500000000000000"/>
            </a:endParaRPr>
          </a:p>
          <a:p>
            <a:r>
              <a:rPr lang="en-US" altLang="zh-CN" b="1" dirty="0">
                <a:solidFill>
                  <a:srgbClr val="244C89"/>
                </a:solidFill>
                <a:ea typeface="思源黑体" panose="020B0500000000000000"/>
              </a:rPr>
              <a:t>1.Sobel</a:t>
            </a:r>
            <a:r>
              <a:rPr lang="zh-CN" altLang="en-US" b="1" dirty="0">
                <a:solidFill>
                  <a:srgbClr val="244C89"/>
                </a:solidFill>
                <a:ea typeface="思源黑体" panose="020B0500000000000000"/>
              </a:rPr>
              <a:t>算法通过卷积操作来检测图像中的边缘。</a:t>
            </a:r>
            <a:r>
              <a:rPr lang="zh-CN" altLang="en-US" dirty="0">
                <a:solidFill>
                  <a:srgbClr val="244C89"/>
                </a:solidFill>
                <a:ea typeface="思源黑体" panose="020B0500000000000000"/>
              </a:rPr>
              <a:t>需要实现两个</a:t>
            </a:r>
            <a:r>
              <a:rPr lang="en-US" altLang="zh-CN" dirty="0">
                <a:solidFill>
                  <a:srgbClr val="244C89"/>
                </a:solidFill>
                <a:ea typeface="思源黑体" panose="020B0500000000000000"/>
              </a:rPr>
              <a:t>3x3</a:t>
            </a:r>
            <a:r>
              <a:rPr lang="zh-CN" altLang="en-US" dirty="0">
                <a:solidFill>
                  <a:srgbClr val="244C89"/>
                </a:solidFill>
                <a:ea typeface="思源黑体" panose="020B0500000000000000"/>
              </a:rPr>
              <a:t>的卷积核，一个用于水 </a:t>
            </a:r>
            <a:endParaRPr lang="en-US" altLang="zh-CN" dirty="0">
              <a:solidFill>
                <a:srgbClr val="244C89"/>
              </a:solidFill>
              <a:ea typeface="思源黑体" panose="020B0500000000000000"/>
            </a:endParaRPr>
          </a:p>
          <a:p>
            <a:r>
              <a:rPr lang="en-US" altLang="zh-CN" dirty="0">
                <a:solidFill>
                  <a:srgbClr val="244C89"/>
                </a:solidFill>
                <a:ea typeface="思源黑体" panose="020B0500000000000000"/>
              </a:rPr>
              <a:t>   </a:t>
            </a:r>
            <a:r>
              <a:rPr lang="zh-CN" altLang="en-US" dirty="0">
                <a:solidFill>
                  <a:srgbClr val="244C89"/>
                </a:solidFill>
                <a:ea typeface="思源黑体" panose="020B0500000000000000"/>
              </a:rPr>
              <a:t>平方向边缘检测，另一个用于垂直方向边缘检测</a:t>
            </a:r>
            <a:r>
              <a:rPr lang="zh-CN" altLang="en-US" b="1" dirty="0">
                <a:solidFill>
                  <a:srgbClr val="244C89"/>
                </a:solidFill>
                <a:ea typeface="思源黑体" panose="020B0500000000000000"/>
              </a:rPr>
              <a:t>。</a:t>
            </a:r>
            <a:endParaRPr lang="en-US" altLang="zh-CN" b="1" dirty="0">
              <a:solidFill>
                <a:srgbClr val="244C89"/>
              </a:solidFill>
              <a:ea typeface="思源黑体" panose="020B0500000000000000"/>
            </a:endParaRPr>
          </a:p>
          <a:p>
            <a:r>
              <a:rPr lang="en-US" altLang="zh-CN" b="1" dirty="0">
                <a:solidFill>
                  <a:srgbClr val="244C89"/>
                </a:solidFill>
                <a:ea typeface="思源黑体" panose="020B0500000000000000"/>
              </a:rPr>
              <a:t>2.</a:t>
            </a:r>
            <a:r>
              <a:rPr lang="zh-CN" altLang="en-US" dirty="0">
                <a:solidFill>
                  <a:srgbClr val="244C89"/>
                </a:solidFill>
                <a:ea typeface="思源黑体" panose="020B0500000000000000"/>
              </a:rPr>
              <a:t>在图像上滑动这些卷积核，对于每个像素，计算其水平和垂直方向的卷积结果的幅值，  </a:t>
            </a:r>
            <a:endParaRPr lang="en-US" altLang="zh-CN" dirty="0">
              <a:solidFill>
                <a:srgbClr val="244C89"/>
              </a:solidFill>
              <a:ea typeface="思源黑体" panose="020B0500000000000000"/>
            </a:endParaRPr>
          </a:p>
          <a:p>
            <a:r>
              <a:rPr lang="en-US" altLang="zh-CN" dirty="0">
                <a:solidFill>
                  <a:srgbClr val="244C89"/>
                </a:solidFill>
                <a:ea typeface="思源黑体" panose="020B0500000000000000"/>
              </a:rPr>
              <a:t>   </a:t>
            </a:r>
            <a:r>
              <a:rPr lang="zh-CN" altLang="en-US" dirty="0">
                <a:solidFill>
                  <a:srgbClr val="244C89"/>
                </a:solidFill>
                <a:ea typeface="思源黑体" panose="020B0500000000000000"/>
              </a:rPr>
              <a:t>然后将这两个幅值的平方和开方</a:t>
            </a:r>
            <a:r>
              <a:rPr lang="zh-CN" altLang="en-US" b="1" dirty="0">
                <a:solidFill>
                  <a:srgbClr val="244C89"/>
                </a:solidFill>
                <a:ea typeface="思源黑体" panose="020B0500000000000000"/>
              </a:rPr>
              <a:t>，得到每个像素的边缘强度。</a:t>
            </a:r>
            <a:endParaRPr lang="en-US" altLang="zh-CN" b="1" dirty="0">
              <a:solidFill>
                <a:srgbClr val="244C89"/>
              </a:solidFill>
              <a:ea typeface="思源黑体" panose="020B0500000000000000"/>
            </a:endParaRPr>
          </a:p>
          <a:p>
            <a:r>
              <a:rPr lang="en-US" altLang="zh-CN" b="1" dirty="0">
                <a:solidFill>
                  <a:srgbClr val="244C89"/>
                </a:solidFill>
                <a:ea typeface="思源黑体" panose="020B0500000000000000"/>
              </a:rPr>
              <a:t>3.</a:t>
            </a:r>
            <a:r>
              <a:rPr lang="zh-CN" altLang="en-US" b="1" dirty="0">
                <a:solidFill>
                  <a:srgbClr val="244C89"/>
                </a:solidFill>
                <a:ea typeface="思源黑体" panose="020B0500000000000000"/>
              </a:rPr>
              <a:t>为了得到明显的边缘，再对边缘强度进行阈值处理。</a:t>
            </a:r>
            <a:r>
              <a:rPr lang="zh-CN" altLang="en-US" dirty="0">
                <a:solidFill>
                  <a:srgbClr val="244C89"/>
                </a:solidFill>
                <a:ea typeface="思源黑体" panose="020B0500000000000000"/>
              </a:rPr>
              <a:t>高于阈值的像素将被标记为边缘， </a:t>
            </a:r>
            <a:endParaRPr lang="en-US" altLang="zh-CN" dirty="0">
              <a:solidFill>
                <a:srgbClr val="244C89"/>
              </a:solidFill>
              <a:ea typeface="思源黑体" panose="020B0500000000000000"/>
            </a:endParaRPr>
          </a:p>
          <a:p>
            <a:r>
              <a:rPr lang="en-US" altLang="zh-CN" dirty="0">
                <a:solidFill>
                  <a:srgbClr val="244C89"/>
                </a:solidFill>
                <a:ea typeface="思源黑体" panose="020B0500000000000000"/>
              </a:rPr>
              <a:t>   </a:t>
            </a:r>
            <a:r>
              <a:rPr lang="zh-CN" altLang="en-US" dirty="0">
                <a:solidFill>
                  <a:srgbClr val="244C89"/>
                </a:solidFill>
                <a:ea typeface="思源黑体" panose="020B0500000000000000"/>
              </a:rPr>
              <a:t>低于阈值的像素将被抑制。最后将阈值处理后的结果输出便可的得到最后的边缘检测图  </a:t>
            </a:r>
            <a:endParaRPr lang="en-US" altLang="zh-CN" dirty="0">
              <a:solidFill>
                <a:srgbClr val="244C89"/>
              </a:solidFill>
              <a:ea typeface="思源黑体" panose="020B0500000000000000"/>
            </a:endParaRPr>
          </a:p>
          <a:p>
            <a:r>
              <a:rPr lang="en-US" altLang="zh-CN" dirty="0">
                <a:solidFill>
                  <a:srgbClr val="244C89"/>
                </a:solidFill>
                <a:ea typeface="思源黑体" panose="020B0500000000000000"/>
              </a:rPr>
              <a:t>   </a:t>
            </a:r>
            <a:r>
              <a:rPr lang="zh-CN" altLang="en-US" dirty="0">
                <a:solidFill>
                  <a:srgbClr val="244C89"/>
                </a:solidFill>
                <a:ea typeface="思源黑体" panose="020B0500000000000000"/>
              </a:rPr>
              <a:t>像。</a:t>
            </a:r>
          </a:p>
        </p:txBody>
      </p:sp>
      <p:graphicFrame>
        <p:nvGraphicFramePr>
          <p:cNvPr id="12" name="表格 12">
            <a:extLst>
              <a:ext uri="{FF2B5EF4-FFF2-40B4-BE49-F238E27FC236}">
                <a16:creationId xmlns:a16="http://schemas.microsoft.com/office/drawing/2014/main" id="{6F1D43E7-57C5-2BC4-ABE4-426DE8135BE2}"/>
              </a:ext>
            </a:extLst>
          </p:cNvPr>
          <p:cNvGraphicFramePr>
            <a:graphicFrameLocks noGrp="1"/>
          </p:cNvGraphicFramePr>
          <p:nvPr>
            <p:extLst>
              <p:ext uri="{D42A27DB-BD31-4B8C-83A1-F6EECF244321}">
                <p14:modId xmlns:p14="http://schemas.microsoft.com/office/powerpoint/2010/main" val="324378574"/>
              </p:ext>
            </p:extLst>
          </p:nvPr>
        </p:nvGraphicFramePr>
        <p:xfrm>
          <a:off x="1481492" y="1419462"/>
          <a:ext cx="8978124" cy="2385360"/>
        </p:xfrm>
        <a:graphic>
          <a:graphicData uri="http://schemas.openxmlformats.org/drawingml/2006/table">
            <a:tbl>
              <a:tblPr firstRow="1" bandRow="1">
                <a:tableStyleId>{21E4AEA4-8DFA-4A89-87EB-49C32662AFE0}</a:tableStyleId>
              </a:tblPr>
              <a:tblGrid>
                <a:gridCol w="1690916">
                  <a:extLst>
                    <a:ext uri="{9D8B030D-6E8A-4147-A177-3AD203B41FA5}">
                      <a16:colId xmlns:a16="http://schemas.microsoft.com/office/drawing/2014/main" val="4273826156"/>
                    </a:ext>
                  </a:extLst>
                </a:gridCol>
                <a:gridCol w="5794310">
                  <a:extLst>
                    <a:ext uri="{9D8B030D-6E8A-4147-A177-3AD203B41FA5}">
                      <a16:colId xmlns:a16="http://schemas.microsoft.com/office/drawing/2014/main" val="1833961982"/>
                    </a:ext>
                  </a:extLst>
                </a:gridCol>
                <a:gridCol w="1492898">
                  <a:extLst>
                    <a:ext uri="{9D8B030D-6E8A-4147-A177-3AD203B41FA5}">
                      <a16:colId xmlns:a16="http://schemas.microsoft.com/office/drawing/2014/main" val="2744011642"/>
                    </a:ext>
                  </a:extLst>
                </a:gridCol>
              </a:tblGrid>
              <a:tr h="370840">
                <a:tc>
                  <a:txBody>
                    <a:bodyPr/>
                    <a:lstStyle/>
                    <a:p>
                      <a:pPr algn="ctr"/>
                      <a:r>
                        <a:rPr lang="zh-CN" altLang="en-US" dirty="0">
                          <a:ea typeface="思源黑体" panose="020B0500000000000000"/>
                        </a:rPr>
                        <a:t>算法类型</a:t>
                      </a:r>
                    </a:p>
                  </a:txBody>
                  <a:tcPr marT="108000" marB="108000"/>
                </a:tc>
                <a:tc>
                  <a:txBody>
                    <a:bodyPr/>
                    <a:lstStyle/>
                    <a:p>
                      <a:pPr algn="ctr"/>
                      <a:r>
                        <a:rPr lang="zh-CN" altLang="en-US" dirty="0">
                          <a:ea typeface="思源黑体" panose="020B0500000000000000"/>
                        </a:rPr>
                        <a:t>算法特点</a:t>
                      </a:r>
                    </a:p>
                  </a:txBody>
                  <a:tcPr marT="108000" marB="108000"/>
                </a:tc>
                <a:tc>
                  <a:txBody>
                    <a:bodyPr/>
                    <a:lstStyle/>
                    <a:p>
                      <a:pPr algn="ctr"/>
                      <a:r>
                        <a:rPr lang="zh-CN" altLang="en-US" dirty="0">
                          <a:ea typeface="思源黑体" panose="020B0500000000000000"/>
                        </a:rPr>
                        <a:t>实现可行性</a:t>
                      </a:r>
                    </a:p>
                  </a:txBody>
                  <a:tcPr marT="108000" marB="108000"/>
                </a:tc>
                <a:extLst>
                  <a:ext uri="{0D108BD9-81ED-4DB2-BD59-A6C34878D82A}">
                    <a16:rowId xmlns:a16="http://schemas.microsoft.com/office/drawing/2014/main" val="1160854797"/>
                  </a:ext>
                </a:extLst>
              </a:tr>
              <a:tr h="370840">
                <a:tc>
                  <a:txBody>
                    <a:bodyPr/>
                    <a:lstStyle/>
                    <a:p>
                      <a:pPr algn="ctr"/>
                      <a:r>
                        <a:rPr lang="en-US" altLang="zh-CN">
                          <a:ea typeface="思源黑体" panose="020B0500000000000000"/>
                        </a:rPr>
                        <a:t>Canny</a:t>
                      </a:r>
                      <a:r>
                        <a:rPr lang="zh-CN" altLang="en-US">
                          <a:ea typeface="思源黑体" panose="020B0500000000000000"/>
                        </a:rPr>
                        <a:t>算法</a:t>
                      </a:r>
                      <a:endParaRPr lang="zh-CN" altLang="en-US" dirty="0">
                        <a:ea typeface="思源黑体" panose="020B0500000000000000"/>
                      </a:endParaRPr>
                    </a:p>
                  </a:txBody>
                  <a:tcPr marT="108000" marB="108000" anchor="ctr"/>
                </a:tc>
                <a:tc>
                  <a:txBody>
                    <a:bodyPr/>
                    <a:lstStyle/>
                    <a:p>
                      <a:pPr algn="ctr"/>
                      <a:r>
                        <a:rPr lang="zh-CN" altLang="en-US" sz="1600" b="0" i="0" kern="1200" dirty="0">
                          <a:solidFill>
                            <a:schemeClr val="dk1"/>
                          </a:solidFill>
                          <a:effectLst/>
                          <a:latin typeface="+mn-lt"/>
                          <a:ea typeface="思源黑体" panose="020B0500000000000000"/>
                          <a:cs typeface="+mn-cs"/>
                        </a:rPr>
                        <a:t>算法的多阶段处理可以提供</a:t>
                      </a:r>
                      <a:r>
                        <a:rPr lang="zh-CN" altLang="en-US" sz="1600" b="1" i="0" kern="1200" dirty="0">
                          <a:solidFill>
                            <a:srgbClr val="FF0000"/>
                          </a:solidFill>
                          <a:effectLst/>
                          <a:latin typeface="+mn-lt"/>
                          <a:ea typeface="思源黑体" panose="020B0500000000000000"/>
                          <a:cs typeface="+mn-cs"/>
                        </a:rPr>
                        <a:t>更高质量的边缘检测结果</a:t>
                      </a:r>
                      <a:r>
                        <a:rPr lang="zh-CN" altLang="en-US" sz="1600" b="0" i="0" kern="1200" dirty="0">
                          <a:solidFill>
                            <a:schemeClr val="dk1"/>
                          </a:solidFill>
                          <a:effectLst/>
                          <a:latin typeface="+mn-lt"/>
                          <a:ea typeface="思源黑体" panose="020B0500000000000000"/>
                          <a:cs typeface="+mn-cs"/>
                        </a:rPr>
                        <a:t>，能够检测到更细微的边缘和弯曲区域，同时有效地抑制图像中的噪声，也因此该算法需要</a:t>
                      </a:r>
                      <a:r>
                        <a:rPr lang="zh-CN" altLang="en-US" sz="1600" b="1" i="0" kern="1200" dirty="0">
                          <a:solidFill>
                            <a:schemeClr val="dk1"/>
                          </a:solidFill>
                          <a:effectLst/>
                          <a:latin typeface="+mn-lt"/>
                          <a:ea typeface="思源黑体" panose="020B0500000000000000"/>
                          <a:cs typeface="+mn-cs"/>
                        </a:rPr>
                        <a:t>更多的计算资源和更长的计算时间</a:t>
                      </a:r>
                      <a:endParaRPr lang="zh-CN" altLang="en-US" sz="1600" b="1" dirty="0">
                        <a:ea typeface="思源黑体" panose="020B0500000000000000"/>
                      </a:endParaRPr>
                    </a:p>
                  </a:txBody>
                  <a:tcPr marT="108000" marB="108000" anchor="ctr"/>
                </a:tc>
                <a:tc>
                  <a:txBody>
                    <a:bodyPr/>
                    <a:lstStyle/>
                    <a:p>
                      <a:pPr algn="ctr"/>
                      <a:r>
                        <a:rPr lang="zh-CN" altLang="en-US">
                          <a:ea typeface="思源黑体" panose="020B0500000000000000"/>
                        </a:rPr>
                        <a:t>低</a:t>
                      </a:r>
                      <a:endParaRPr lang="zh-CN" altLang="en-US" dirty="0">
                        <a:ea typeface="思源黑体" panose="020B0500000000000000"/>
                      </a:endParaRPr>
                    </a:p>
                  </a:txBody>
                  <a:tcPr marT="108000" marB="108000" anchor="ctr"/>
                </a:tc>
                <a:extLst>
                  <a:ext uri="{0D108BD9-81ED-4DB2-BD59-A6C34878D82A}">
                    <a16:rowId xmlns:a16="http://schemas.microsoft.com/office/drawing/2014/main" val="4008241644"/>
                  </a:ext>
                </a:extLst>
              </a:tr>
              <a:tr h="370840">
                <a:tc>
                  <a:txBody>
                    <a:bodyPr/>
                    <a:lstStyle/>
                    <a:p>
                      <a:pPr algn="ctr"/>
                      <a:r>
                        <a:rPr lang="en-US" altLang="zh-CN">
                          <a:ea typeface="思源黑体" panose="020B0500000000000000"/>
                        </a:rPr>
                        <a:t>Sobel</a:t>
                      </a:r>
                      <a:r>
                        <a:rPr lang="zh-CN" altLang="en-US">
                          <a:ea typeface="思源黑体" panose="020B0500000000000000"/>
                        </a:rPr>
                        <a:t>算法</a:t>
                      </a:r>
                      <a:endParaRPr lang="zh-CN" altLang="en-US" dirty="0">
                        <a:ea typeface="思源黑体" panose="020B0500000000000000"/>
                      </a:endParaRPr>
                    </a:p>
                  </a:txBody>
                  <a:tcPr marT="108000" marB="108000" anchor="ctr"/>
                </a:tc>
                <a:tc>
                  <a:txBody>
                    <a:bodyPr/>
                    <a:lstStyle/>
                    <a:p>
                      <a:pPr algn="ctr"/>
                      <a:r>
                        <a:rPr lang="zh-CN" altLang="en-US" sz="1600" b="0" i="0" kern="1200" dirty="0">
                          <a:solidFill>
                            <a:schemeClr val="dk1"/>
                          </a:solidFill>
                          <a:effectLst/>
                          <a:latin typeface="+mn-lt"/>
                          <a:ea typeface="思源黑体" panose="020B0500000000000000"/>
                          <a:cs typeface="+mn-cs"/>
                        </a:rPr>
                        <a:t>基本的卷积算法使得实现算法所需的</a:t>
                      </a:r>
                      <a:r>
                        <a:rPr lang="zh-CN" altLang="en-US" sz="1600" b="1" i="0" kern="1200" dirty="0">
                          <a:solidFill>
                            <a:srgbClr val="FF0000"/>
                          </a:solidFill>
                          <a:effectLst/>
                          <a:latin typeface="+mn-lt"/>
                          <a:ea typeface="思源黑体" panose="020B0500000000000000"/>
                          <a:cs typeface="+mn-cs"/>
                        </a:rPr>
                        <a:t>硬件资源相对较少</a:t>
                      </a:r>
                      <a:r>
                        <a:rPr lang="zh-CN" altLang="en-US" sz="1600" b="0" i="0" kern="1200" dirty="0">
                          <a:solidFill>
                            <a:schemeClr val="dk1"/>
                          </a:solidFill>
                          <a:effectLst/>
                          <a:latin typeface="+mn-lt"/>
                          <a:ea typeface="思源黑体" panose="020B0500000000000000"/>
                          <a:cs typeface="+mn-cs"/>
                        </a:rPr>
                        <a:t>，并且计算量相对较小从而</a:t>
                      </a:r>
                      <a:r>
                        <a:rPr lang="zh-CN" altLang="en-US" sz="1600" b="1" i="0" kern="1200" dirty="0">
                          <a:solidFill>
                            <a:srgbClr val="FF0000"/>
                          </a:solidFill>
                          <a:effectLst/>
                          <a:latin typeface="+mn-lt"/>
                          <a:ea typeface="思源黑体" panose="020B0500000000000000"/>
                          <a:cs typeface="+mn-cs"/>
                        </a:rPr>
                        <a:t>计算速度快</a:t>
                      </a:r>
                      <a:r>
                        <a:rPr lang="zh-CN" altLang="en-US" sz="1600" b="0" i="0" kern="1200" dirty="0">
                          <a:solidFill>
                            <a:schemeClr val="dk1"/>
                          </a:solidFill>
                          <a:effectLst/>
                          <a:latin typeface="+mn-lt"/>
                          <a:ea typeface="思源黑体" panose="020B0500000000000000"/>
                          <a:cs typeface="+mn-cs"/>
                        </a:rPr>
                        <a:t>，适用于</a:t>
                      </a:r>
                      <a:r>
                        <a:rPr lang="zh-CN" altLang="en-US" sz="1600" b="1" i="0" kern="1200" dirty="0">
                          <a:solidFill>
                            <a:srgbClr val="FF0000"/>
                          </a:solidFill>
                          <a:effectLst/>
                          <a:latin typeface="+mn-lt"/>
                          <a:ea typeface="思源黑体" panose="020B0500000000000000"/>
                          <a:cs typeface="+mn-cs"/>
                        </a:rPr>
                        <a:t>实时性要求</a:t>
                      </a:r>
                      <a:r>
                        <a:rPr lang="zh-CN" altLang="en-US" sz="1600" b="0" i="0" kern="1200" dirty="0">
                          <a:solidFill>
                            <a:schemeClr val="dk1"/>
                          </a:solidFill>
                          <a:effectLst/>
                          <a:latin typeface="+mn-lt"/>
                          <a:ea typeface="思源黑体" panose="020B0500000000000000"/>
                          <a:cs typeface="+mn-cs"/>
                        </a:rPr>
                        <a:t>的场景，但该算法在边缘细节和弯曲区域检测方面</a:t>
                      </a:r>
                      <a:r>
                        <a:rPr lang="zh-CN" altLang="en-US" sz="1600" b="1" i="0" kern="1200" dirty="0">
                          <a:solidFill>
                            <a:schemeClr val="dk1"/>
                          </a:solidFill>
                          <a:effectLst/>
                          <a:latin typeface="+mn-lt"/>
                          <a:ea typeface="思源黑体" panose="020B0500000000000000"/>
                          <a:cs typeface="+mn-cs"/>
                        </a:rPr>
                        <a:t>质量不足</a:t>
                      </a:r>
                      <a:endParaRPr lang="zh-CN" altLang="en-US" sz="1600" b="1" dirty="0">
                        <a:ea typeface="思源黑体" panose="020B0500000000000000"/>
                      </a:endParaRPr>
                    </a:p>
                  </a:txBody>
                  <a:tcPr marT="108000" marB="108000" anchor="ctr"/>
                </a:tc>
                <a:tc>
                  <a:txBody>
                    <a:bodyPr/>
                    <a:lstStyle/>
                    <a:p>
                      <a:pPr algn="ctr"/>
                      <a:r>
                        <a:rPr lang="zh-CN" altLang="en-US" dirty="0">
                          <a:ea typeface="思源黑体" panose="020B0500000000000000"/>
                        </a:rPr>
                        <a:t>高</a:t>
                      </a:r>
                    </a:p>
                  </a:txBody>
                  <a:tcPr marT="108000" marB="108000" anchor="ctr"/>
                </a:tc>
                <a:extLst>
                  <a:ext uri="{0D108BD9-81ED-4DB2-BD59-A6C34878D82A}">
                    <a16:rowId xmlns:a16="http://schemas.microsoft.com/office/drawing/2014/main" val="2537071351"/>
                  </a:ext>
                </a:extLst>
              </a:tr>
            </a:tbl>
          </a:graphicData>
        </a:graphic>
      </p:graphicFrame>
    </p:spTree>
    <p:extLst>
      <p:ext uri="{BB962C8B-B14F-4D97-AF65-F5344CB8AC3E}">
        <p14:creationId xmlns:p14="http://schemas.microsoft.com/office/powerpoint/2010/main" val="78819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7160" y="1388711"/>
            <a:ext cx="7586980" cy="455930"/>
          </a:xfrm>
        </p:spPr>
        <p:txBody>
          <a:bodyPr/>
          <a:lstStyle/>
          <a:p>
            <a:pPr>
              <a:lnSpc>
                <a:spcPct val="120000"/>
              </a:lnSpc>
            </a:pPr>
            <a:r>
              <a:rPr lang="zh-CN" altLang="en-US" sz="1800" dirty="0"/>
              <a:t>问题一：</a:t>
            </a:r>
            <a:r>
              <a:rPr lang="en-US" altLang="zh-CN" sz="1800" dirty="0"/>
              <a:t>FPGA-PC</a:t>
            </a:r>
            <a:r>
              <a:rPr lang="zh-CN" altLang="en-US" sz="1800" dirty="0"/>
              <a:t>系统间视频传输</a:t>
            </a:r>
            <a:r>
              <a:rPr lang="zh-CN" altLang="en-US" sz="1800" dirty="0">
                <a:solidFill>
                  <a:schemeClr val="accent1"/>
                </a:solidFill>
              </a:rPr>
              <a:t>帧同步问题</a:t>
            </a:r>
          </a:p>
        </p:txBody>
      </p:sp>
      <p:pic>
        <p:nvPicPr>
          <p:cNvPr id="5" name="图片 4" descr="5b671f774e4be6a6cd49858913a99af"/>
          <p:cNvPicPr>
            <a:picLocks noChangeAspect="1"/>
          </p:cNvPicPr>
          <p:nvPr/>
        </p:nvPicPr>
        <p:blipFill>
          <a:blip r:embed="rId4"/>
          <a:stretch>
            <a:fillRect/>
          </a:stretch>
        </p:blipFill>
        <p:spPr>
          <a:xfrm>
            <a:off x="755468" y="2062065"/>
            <a:ext cx="5731829" cy="4042825"/>
          </a:xfrm>
          <a:prstGeom prst="rect">
            <a:avLst/>
          </a:prstGeom>
        </p:spPr>
      </p:pic>
      <p:pic>
        <p:nvPicPr>
          <p:cNvPr id="3" name="图片 1">
            <a:extLst>
              <a:ext uri="{FF2B5EF4-FFF2-40B4-BE49-F238E27FC236}">
                <a16:creationId xmlns:a16="http://schemas.microsoft.com/office/drawing/2014/main" id="{706CA331-2DD2-B075-7959-5F4D86BDCFDB}"/>
              </a:ext>
            </a:extLst>
          </p:cNvPr>
          <p:cNvPicPr>
            <a:picLocks noChangeAspect="1"/>
          </p:cNvPicPr>
          <p:nvPr>
            <p:custDataLst>
              <p:tags r:id="rId1"/>
            </p:custDataLst>
          </p:nvPr>
        </p:nvPicPr>
        <p:blipFill>
          <a:blip r:embed="rId5"/>
          <a:stretch>
            <a:fillRect/>
          </a:stretch>
        </p:blipFill>
        <p:spPr>
          <a:xfrm>
            <a:off x="11491454" y="0"/>
            <a:ext cx="700546" cy="466531"/>
          </a:xfrm>
          <a:prstGeom prst="rect">
            <a:avLst/>
          </a:prstGeom>
        </p:spPr>
      </p:pic>
      <p:pic>
        <p:nvPicPr>
          <p:cNvPr id="4" name="图片 3">
            <a:extLst>
              <a:ext uri="{FF2B5EF4-FFF2-40B4-BE49-F238E27FC236}">
                <a16:creationId xmlns:a16="http://schemas.microsoft.com/office/drawing/2014/main" id="{60CC5407-6732-31AE-296D-DDF6AFEE382B}"/>
              </a:ext>
            </a:extLst>
          </p:cNvPr>
          <p:cNvPicPr>
            <a:picLocks noChangeAspect="1"/>
          </p:cNvPicPr>
          <p:nvPr/>
        </p:nvPicPr>
        <p:blipFill rotWithShape="1">
          <a:blip r:embed="rId6">
            <a:extLst>
              <a:ext uri="{28A0092B-C50C-407E-A947-70E740481C1C}">
                <a14:useLocalDpi xmlns:a14="http://schemas.microsoft.com/office/drawing/2010/main" val="0"/>
              </a:ext>
            </a:extLst>
          </a:blip>
          <a:srcRect l="15344" t="17630" r="18326" b="16819"/>
          <a:stretch/>
        </p:blipFill>
        <p:spPr>
          <a:xfrm>
            <a:off x="6387788" y="2476488"/>
            <a:ext cx="5212703" cy="3213977"/>
          </a:xfrm>
          <a:prstGeom prst="rect">
            <a:avLst/>
          </a:prstGeom>
        </p:spPr>
      </p:pic>
      <p:sp>
        <p:nvSpPr>
          <p:cNvPr id="6" name="文本框 5">
            <a:extLst>
              <a:ext uri="{FF2B5EF4-FFF2-40B4-BE49-F238E27FC236}">
                <a16:creationId xmlns:a16="http://schemas.microsoft.com/office/drawing/2014/main" id="{92E9B997-4526-A9A5-7183-E6C53DDF872D}"/>
              </a:ext>
            </a:extLst>
          </p:cNvPr>
          <p:cNvSpPr txBox="1"/>
          <p:nvPr/>
        </p:nvSpPr>
        <p:spPr>
          <a:xfrm>
            <a:off x="1407160" y="1786851"/>
            <a:ext cx="7111689" cy="369332"/>
          </a:xfrm>
          <a:prstGeom prst="rect">
            <a:avLst/>
          </a:prstGeom>
          <a:noFill/>
        </p:spPr>
        <p:txBody>
          <a:bodyPr wrap="square" rtlCol="0">
            <a:spAutoFit/>
          </a:bodyPr>
          <a:lstStyle/>
          <a:p>
            <a:r>
              <a:rPr lang="zh-CN" altLang="en-US" b="1" dirty="0">
                <a:solidFill>
                  <a:srgbClr val="244C89"/>
                </a:solidFill>
                <a:ea typeface="思源黑体" panose="020B0500000000000000"/>
              </a:rPr>
              <a:t>问题起因：</a:t>
            </a:r>
            <a:r>
              <a:rPr lang="en-US" altLang="zh-CN" b="1" dirty="0">
                <a:solidFill>
                  <a:srgbClr val="244C89"/>
                </a:solidFill>
                <a:latin typeface="+mj-lt"/>
                <a:ea typeface="思源黑体" panose="020B0500000000000000"/>
              </a:rPr>
              <a:t>FPGA</a:t>
            </a:r>
            <a:r>
              <a:rPr lang="zh-CN" altLang="en-US" b="1" dirty="0">
                <a:solidFill>
                  <a:srgbClr val="244C89"/>
                </a:solidFill>
                <a:ea typeface="思源黑体" panose="020B0500000000000000"/>
              </a:rPr>
              <a:t>与</a:t>
            </a:r>
            <a:r>
              <a:rPr lang="en-US" altLang="zh-CN" b="1" dirty="0">
                <a:solidFill>
                  <a:srgbClr val="244C89"/>
                </a:solidFill>
                <a:latin typeface="+mj-lt"/>
                <a:ea typeface="思源黑体" panose="020B0500000000000000"/>
              </a:rPr>
              <a:t>PC</a:t>
            </a:r>
            <a:r>
              <a:rPr lang="zh-CN" altLang="en-US" b="1" dirty="0">
                <a:solidFill>
                  <a:srgbClr val="244C89"/>
                </a:solidFill>
                <a:ea typeface="思源黑体" panose="020B0500000000000000"/>
              </a:rPr>
              <a:t>上位机开启顺序问题或者</a:t>
            </a:r>
            <a:r>
              <a:rPr lang="en-US" altLang="zh-CN" b="1" dirty="0">
                <a:solidFill>
                  <a:srgbClr val="244C89"/>
                </a:solidFill>
                <a:latin typeface="+mj-lt"/>
                <a:ea typeface="思源黑体" panose="020B0500000000000000"/>
              </a:rPr>
              <a:t>FPGA</a:t>
            </a:r>
            <a:r>
              <a:rPr lang="zh-CN" altLang="en-US" b="1" dirty="0">
                <a:solidFill>
                  <a:srgbClr val="244C89"/>
                </a:solidFill>
                <a:ea typeface="思源黑体" panose="020B0500000000000000"/>
              </a:rPr>
              <a:t>的突然复位。</a:t>
            </a:r>
          </a:p>
        </p:txBody>
      </p:sp>
      <p:sp>
        <p:nvSpPr>
          <p:cNvPr id="7" name="标题 1">
            <a:extLst>
              <a:ext uri="{FF2B5EF4-FFF2-40B4-BE49-F238E27FC236}">
                <a16:creationId xmlns:a16="http://schemas.microsoft.com/office/drawing/2014/main" id="{A04B0DA6-0E13-0A80-7FB4-7F841F16593D}"/>
              </a:ext>
            </a:extLst>
          </p:cNvPr>
          <p:cNvSpPr txBox="1">
            <a:spLocks/>
          </p:cNvSpPr>
          <p:nvPr/>
        </p:nvSpPr>
        <p:spPr>
          <a:xfrm>
            <a:off x="1407160" y="730367"/>
            <a:ext cx="5562994" cy="45612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dirty="0"/>
              <a:t>③视频传输与显示的问题</a:t>
            </a:r>
            <a:br>
              <a:rPr lang="zh-CN" altLang="en-US" dirty="0"/>
            </a:b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150"/>
            <a:ext cx="12192000" cy="6852181"/>
          </a:xfrm>
          <a:prstGeom prst="rect">
            <a:avLst/>
          </a:prstGeom>
        </p:spPr>
      </p:pic>
      <p:sp>
        <p:nvSpPr>
          <p:cNvPr id="54" name="矩形 53"/>
          <p:cNvSpPr/>
          <p:nvPr/>
        </p:nvSpPr>
        <p:spPr>
          <a:xfrm>
            <a:off x="2997200" y="423263"/>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1129619" y="1228068"/>
            <a:ext cx="3045965" cy="1575682"/>
            <a:chOff x="944370" y="632414"/>
            <a:chExt cx="2981065"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p:cNvSpPr txBox="1"/>
            <p:nvPr/>
          </p:nvSpPr>
          <p:spPr>
            <a:xfrm>
              <a:off x="944370" y="1388963"/>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5" dirty="0">
                  <a:solidFill>
                    <a:schemeClr val="bg1"/>
                  </a:solidFill>
                  <a:latin typeface="思源黑体" panose="020B0500000000000000" pitchFamily="34" charset="-122"/>
                  <a:ea typeface="思源黑体" panose="020B0500000000000000" pitchFamily="34" charset="-122"/>
                </a:rPr>
                <a:t>CONTENT</a:t>
              </a:r>
              <a:endParaRPr lang="zh-CN" altLang="en-US" sz="3465" dirty="0">
                <a:solidFill>
                  <a:schemeClr val="bg1"/>
                </a:solidFill>
                <a:latin typeface="思源黑体" panose="020B0500000000000000" pitchFamily="34" charset="-122"/>
                <a:ea typeface="思源黑体" panose="020B0500000000000000" pitchFamily="34" charset="-122"/>
              </a:endParaRPr>
            </a:p>
          </p:txBody>
        </p:sp>
        <p:sp>
          <p:nvSpPr>
            <p:cNvPr id="32" name="文本框 31"/>
            <p:cNvSpPr txBox="1"/>
            <p:nvPr/>
          </p:nvSpPr>
          <p:spPr>
            <a:xfrm>
              <a:off x="2229307" y="849517"/>
              <a:ext cx="1490820" cy="652579"/>
            </a:xfrm>
            <a:prstGeom prst="rect">
              <a:avLst/>
            </a:prstGeom>
            <a:noFill/>
          </p:spPr>
          <p:txBody>
            <a:bodyPr wrap="square" rtlCol="0">
              <a:spAutoFit/>
              <a:scene3d>
                <a:camera prst="orthographicFront"/>
                <a:lightRig rig="threePt" dir="t"/>
              </a:scene3d>
              <a:sp3d contourW="12700"/>
            </a:bodyPr>
            <a:lstStyle/>
            <a:p>
              <a:pPr algn="r">
                <a:defRPr/>
              </a:pPr>
              <a:r>
                <a:rPr lang="zh-CN" altLang="en-US" sz="3735" b="1" dirty="0">
                  <a:solidFill>
                    <a:schemeClr val="bg1"/>
                  </a:solidFill>
                  <a:latin typeface="思源黑体" panose="020B0500000000000000" pitchFamily="34" charset="-122"/>
                  <a:ea typeface="思源黑体" panose="020B0500000000000000" pitchFamily="34" charset="-122"/>
                </a:rPr>
                <a:t>目 录</a:t>
              </a:r>
            </a:p>
          </p:txBody>
        </p:sp>
      </p:grpSp>
      <p:grpSp>
        <p:nvGrpSpPr>
          <p:cNvPr id="30" name="组合 29"/>
          <p:cNvGrpSpPr/>
          <p:nvPr/>
        </p:nvGrpSpPr>
        <p:grpSpPr>
          <a:xfrm>
            <a:off x="5654952" y="880081"/>
            <a:ext cx="4890672" cy="576262"/>
            <a:chOff x="5714354" y="1664538"/>
            <a:chExt cx="4890672" cy="576262"/>
          </a:xfrm>
        </p:grpSpPr>
        <p:grpSp>
          <p:nvGrpSpPr>
            <p:cNvPr id="37" name="组合 36"/>
            <p:cNvGrpSpPr/>
            <p:nvPr/>
          </p:nvGrpSpPr>
          <p:grpSpPr>
            <a:xfrm>
              <a:off x="5714354" y="1664538"/>
              <a:ext cx="4752975" cy="576262"/>
              <a:chOff x="4753236" y="2069839"/>
              <a:chExt cx="4752975" cy="576262"/>
            </a:xfrm>
          </p:grpSpPr>
          <p:grpSp>
            <p:nvGrpSpPr>
              <p:cNvPr id="52" name="组合 21"/>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55" name="Rectangle 14"/>
              <p:cNvSpPr>
                <a:spLocks noChangeArrowheads="1"/>
              </p:cNvSpPr>
              <p:nvPr/>
            </p:nvSpPr>
            <p:spPr bwMode="auto">
              <a:xfrm>
                <a:off x="5581874" y="2234939"/>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1</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56" name="TextBox 59"/>
              <p:cNvSpPr txBox="1">
                <a:spLocks noChangeArrowheads="1"/>
              </p:cNvSpPr>
              <p:nvPr/>
            </p:nvSpPr>
            <p:spPr bwMode="auto">
              <a:xfrm>
                <a:off x="6566161" y="2152389"/>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项目完成情况</a:t>
                </a: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59" name="组合 58"/>
          <p:cNvGrpSpPr/>
          <p:nvPr/>
        </p:nvGrpSpPr>
        <p:grpSpPr>
          <a:xfrm>
            <a:off x="5659751" y="1748359"/>
            <a:ext cx="4890672" cy="576263"/>
            <a:chOff x="5714354" y="2522443"/>
            <a:chExt cx="4890672" cy="576263"/>
          </a:xfrm>
        </p:grpSpPr>
        <p:grpSp>
          <p:nvGrpSpPr>
            <p:cNvPr id="60" name="组合 59"/>
            <p:cNvGrpSpPr/>
            <p:nvPr/>
          </p:nvGrpSpPr>
          <p:grpSpPr>
            <a:xfrm>
              <a:off x="5714354" y="2522443"/>
              <a:ext cx="4512564" cy="576263"/>
              <a:chOff x="4753236" y="2862001"/>
              <a:chExt cx="4512564" cy="576263"/>
            </a:xfrm>
          </p:grpSpPr>
          <p:grpSp>
            <p:nvGrpSpPr>
              <p:cNvPr id="64" name="组合 22"/>
              <p:cNvGrpSpPr/>
              <p:nvPr/>
            </p:nvGrpSpPr>
            <p:grpSpPr bwMode="auto">
              <a:xfrm>
                <a:off x="4753236" y="2862001"/>
                <a:ext cx="576262" cy="576263"/>
                <a:chOff x="6170389" y="3371639"/>
                <a:chExt cx="576064" cy="576064"/>
              </a:xfrm>
            </p:grpSpPr>
            <p:sp>
              <p:nvSpPr>
                <p:cNvPr id="67" name="圆角矩形 11"/>
                <p:cNvSpPr>
                  <a:spLocks noChangeArrowheads="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68" name="Freeform 13"/>
                <p:cNvSpPr>
                  <a:spLocks noEditPoints="1"/>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65" name="Rectangle 14"/>
              <p:cNvSpPr>
                <a:spLocks noChangeArrowheads="1"/>
              </p:cNvSpPr>
              <p:nvPr/>
            </p:nvSpPr>
            <p:spPr bwMode="auto">
              <a:xfrm>
                <a:off x="5581874" y="3017576"/>
                <a:ext cx="686726" cy="2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2</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66" name="TextBox 59"/>
              <p:cNvSpPr txBox="1">
                <a:spLocks noChangeArrowheads="1"/>
              </p:cNvSpPr>
              <p:nvPr/>
            </p:nvSpPr>
            <p:spPr bwMode="auto">
              <a:xfrm>
                <a:off x="6566161" y="2941376"/>
                <a:ext cx="2699639"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系统架构</a:t>
                </a: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69" name="组合 68"/>
          <p:cNvGrpSpPr/>
          <p:nvPr/>
        </p:nvGrpSpPr>
        <p:grpSpPr>
          <a:xfrm>
            <a:off x="5654952" y="3492453"/>
            <a:ext cx="4968875" cy="576262"/>
            <a:chOff x="5714354" y="3382138"/>
            <a:chExt cx="4968875" cy="576262"/>
          </a:xfrm>
        </p:grpSpPr>
        <p:grpSp>
          <p:nvGrpSpPr>
            <p:cNvPr id="70" name="组合 69"/>
            <p:cNvGrpSpPr/>
            <p:nvPr/>
          </p:nvGrpSpPr>
          <p:grpSpPr>
            <a:xfrm>
              <a:off x="5714354" y="3382138"/>
              <a:ext cx="4968875" cy="576262"/>
              <a:chOff x="4753236" y="3654164"/>
              <a:chExt cx="4968875" cy="576262"/>
            </a:xfrm>
          </p:grpSpPr>
          <p:grpSp>
            <p:nvGrpSpPr>
              <p:cNvPr id="74" name="组合 23"/>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75" name="Rectangle 14"/>
              <p:cNvSpPr>
                <a:spLocks noChangeArrowheads="1"/>
              </p:cNvSpPr>
              <p:nvPr/>
            </p:nvSpPr>
            <p:spPr bwMode="auto">
              <a:xfrm>
                <a:off x="5581874" y="38097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4</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76" name="TextBox 59"/>
              <p:cNvSpPr txBox="1">
                <a:spLocks noChangeArrowheads="1"/>
              </p:cNvSpPr>
              <p:nvPr/>
            </p:nvSpPr>
            <p:spPr bwMode="auto">
              <a:xfrm>
                <a:off x="6566161" y="3744651"/>
                <a:ext cx="31559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性能指标</a:t>
                </a: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grpSp>
        <p:nvGrpSpPr>
          <p:cNvPr id="79" name="组合 78"/>
          <p:cNvGrpSpPr/>
          <p:nvPr/>
        </p:nvGrpSpPr>
        <p:grpSpPr>
          <a:xfrm>
            <a:off x="5654952" y="5170815"/>
            <a:ext cx="4890672" cy="578188"/>
            <a:chOff x="5714354" y="4244369"/>
            <a:chExt cx="4890672" cy="578188"/>
          </a:xfrm>
        </p:grpSpPr>
        <p:grpSp>
          <p:nvGrpSpPr>
            <p:cNvPr id="80" name="组合 79"/>
            <p:cNvGrpSpPr/>
            <p:nvPr/>
          </p:nvGrpSpPr>
          <p:grpSpPr>
            <a:xfrm>
              <a:off x="5714354" y="4244369"/>
              <a:ext cx="4103687" cy="576263"/>
              <a:chOff x="4753236" y="4446326"/>
              <a:chExt cx="4103687" cy="576263"/>
            </a:xfrm>
          </p:grpSpPr>
          <p:grpSp>
            <p:nvGrpSpPr>
              <p:cNvPr id="84" name="组合 24"/>
              <p:cNvGrpSpPr/>
              <p:nvPr/>
            </p:nvGrpSpPr>
            <p:grpSpPr bwMode="auto">
              <a:xfrm>
                <a:off x="4753236" y="4446326"/>
                <a:ext cx="576262" cy="576263"/>
                <a:chOff x="6170389" y="4955815"/>
                <a:chExt cx="576064" cy="576064"/>
              </a:xfrm>
            </p:grpSpPr>
            <p:sp>
              <p:nvSpPr>
                <p:cNvPr id="87" name="圆角矩形 13"/>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88" name="Freeform 11"/>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85" name="Rectangle 14"/>
              <p:cNvSpPr>
                <a:spLocks noChangeArrowheads="1"/>
              </p:cNvSpPr>
              <p:nvPr/>
            </p:nvSpPr>
            <p:spPr bwMode="auto">
              <a:xfrm>
                <a:off x="5581874" y="4613014"/>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6</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86" name="TextBox 59"/>
              <p:cNvSpPr txBox="1">
                <a:spLocks noChangeArrowheads="1"/>
              </p:cNvSpPr>
              <p:nvPr/>
            </p:nvSpPr>
            <p:spPr bwMode="auto">
              <a:xfrm>
                <a:off x="6566161" y="4535226"/>
                <a:ext cx="2290762"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作品展示</a:t>
                </a: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sp>
        <p:nvSpPr>
          <p:cNvPr id="2" name="文本框 1"/>
          <p:cNvSpPr txBox="1"/>
          <p:nvPr/>
        </p:nvSpPr>
        <p:spPr>
          <a:xfrm>
            <a:off x="7362337" y="19044"/>
            <a:ext cx="3144637"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grpSp>
        <p:nvGrpSpPr>
          <p:cNvPr id="115" name="组合 114">
            <a:extLst>
              <a:ext uri="{FF2B5EF4-FFF2-40B4-BE49-F238E27FC236}">
                <a16:creationId xmlns:a16="http://schemas.microsoft.com/office/drawing/2014/main" id="{0C0D251F-069F-5E5F-8723-7D71F490E47F}"/>
              </a:ext>
            </a:extLst>
          </p:cNvPr>
          <p:cNvGrpSpPr/>
          <p:nvPr/>
        </p:nvGrpSpPr>
        <p:grpSpPr>
          <a:xfrm>
            <a:off x="5655068" y="2650833"/>
            <a:ext cx="4890672" cy="578865"/>
            <a:chOff x="5714354" y="5108509"/>
            <a:chExt cx="4890672" cy="578865"/>
          </a:xfrm>
        </p:grpSpPr>
        <p:grpSp>
          <p:nvGrpSpPr>
            <p:cNvPr id="116" name="组合 115">
              <a:extLst>
                <a:ext uri="{FF2B5EF4-FFF2-40B4-BE49-F238E27FC236}">
                  <a16:creationId xmlns:a16="http://schemas.microsoft.com/office/drawing/2014/main" id="{51FFAF83-A193-62C8-538D-47EE8B4D7DCE}"/>
                </a:ext>
              </a:extLst>
            </p:cNvPr>
            <p:cNvGrpSpPr/>
            <p:nvPr/>
          </p:nvGrpSpPr>
          <p:grpSpPr>
            <a:xfrm>
              <a:off x="5714354" y="5108509"/>
              <a:ext cx="4752975" cy="576262"/>
              <a:chOff x="4753236" y="5238489"/>
              <a:chExt cx="4752975" cy="576262"/>
            </a:xfrm>
          </p:grpSpPr>
          <p:grpSp>
            <p:nvGrpSpPr>
              <p:cNvPr id="120" name="组合 25">
                <a:extLst>
                  <a:ext uri="{FF2B5EF4-FFF2-40B4-BE49-F238E27FC236}">
                    <a16:creationId xmlns:a16="http://schemas.microsoft.com/office/drawing/2014/main" id="{A1DD3117-6398-F942-1480-882FBF7884FB}"/>
                  </a:ext>
                </a:extLst>
              </p:cNvPr>
              <p:cNvGrpSpPr/>
              <p:nvPr/>
            </p:nvGrpSpPr>
            <p:grpSpPr bwMode="auto">
              <a:xfrm>
                <a:off x="4753236" y="5238489"/>
                <a:ext cx="576262" cy="576262"/>
                <a:chOff x="6170389" y="5747903"/>
                <a:chExt cx="576064" cy="576064"/>
              </a:xfrm>
            </p:grpSpPr>
            <p:sp>
              <p:nvSpPr>
                <p:cNvPr id="123" name="圆角矩形 14">
                  <a:extLst>
                    <a:ext uri="{FF2B5EF4-FFF2-40B4-BE49-F238E27FC236}">
                      <a16:creationId xmlns:a16="http://schemas.microsoft.com/office/drawing/2014/main" id="{D8D60E83-6886-D034-E3DE-DDA691EDAF05}"/>
                    </a:ext>
                  </a:extLst>
                </p:cNvPr>
                <p:cNvSpPr>
                  <a:spLocks noChangeArrowheads="1"/>
                </p:cNvSpPr>
                <p:nvPr/>
              </p:nvSpPr>
              <p:spPr bwMode="auto">
                <a:xfrm>
                  <a:off x="6170389" y="5747903"/>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124" name="Freeform 28">
                  <a:extLst>
                    <a:ext uri="{FF2B5EF4-FFF2-40B4-BE49-F238E27FC236}">
                      <a16:creationId xmlns:a16="http://schemas.microsoft.com/office/drawing/2014/main" id="{17513EA5-9EFA-7D2F-0864-9F7C6F8D55F9}"/>
                    </a:ext>
                  </a:extLst>
                </p:cNvPr>
                <p:cNvSpPr>
                  <a:spLocks noEditPoints="1"/>
                </p:cNvSpPr>
                <p:nvPr/>
              </p:nvSpPr>
              <p:spPr bwMode="auto">
                <a:xfrm>
                  <a:off x="6293383" y="5910861"/>
                  <a:ext cx="295907" cy="250148"/>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121" name="Rectangle 14">
                <a:extLst>
                  <a:ext uri="{FF2B5EF4-FFF2-40B4-BE49-F238E27FC236}">
                    <a16:creationId xmlns:a16="http://schemas.microsoft.com/office/drawing/2014/main" id="{B3552A24-8262-1F64-5BFA-9FC4BA5420EE}"/>
                  </a:ext>
                </a:extLst>
              </p:cNvPr>
              <p:cNvSpPr>
                <a:spLocks noChangeArrowheads="1"/>
              </p:cNvSpPr>
              <p:nvPr/>
            </p:nvSpPr>
            <p:spPr bwMode="auto">
              <a:xfrm>
                <a:off x="5581874" y="54051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3</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122" name="TextBox 59">
                <a:extLst>
                  <a:ext uri="{FF2B5EF4-FFF2-40B4-BE49-F238E27FC236}">
                    <a16:creationId xmlns:a16="http://schemas.microsoft.com/office/drawing/2014/main" id="{DDF2B877-7F56-28E1-FD06-7FE9405C86EF}"/>
                  </a:ext>
                </a:extLst>
              </p:cNvPr>
              <p:cNvSpPr txBox="1">
                <a:spLocks noChangeArrowheads="1"/>
              </p:cNvSpPr>
              <p:nvPr/>
            </p:nvSpPr>
            <p:spPr bwMode="auto">
              <a:xfrm>
                <a:off x="6566161" y="5309926"/>
                <a:ext cx="2940050" cy="43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关键技术</a:t>
                </a:r>
              </a:p>
            </p:txBody>
          </p:sp>
        </p:grpSp>
        <p:grpSp>
          <p:nvGrpSpPr>
            <p:cNvPr id="117" name="组合 116">
              <a:extLst>
                <a:ext uri="{FF2B5EF4-FFF2-40B4-BE49-F238E27FC236}">
                  <a16:creationId xmlns:a16="http://schemas.microsoft.com/office/drawing/2014/main" id="{F354F35F-80D9-A5ED-7598-5F7DE4863730}"/>
                </a:ext>
              </a:extLst>
            </p:cNvPr>
            <p:cNvGrpSpPr/>
            <p:nvPr/>
          </p:nvGrpSpPr>
          <p:grpSpPr>
            <a:xfrm flipH="1">
              <a:off x="6433491" y="5606482"/>
              <a:ext cx="4171535" cy="80892"/>
              <a:chOff x="2272062" y="2596259"/>
              <a:chExt cx="4173708" cy="80934"/>
            </a:xfrm>
          </p:grpSpPr>
          <p:cxnSp>
            <p:nvCxnSpPr>
              <p:cNvPr id="118" name="直接连接符 117">
                <a:extLst>
                  <a:ext uri="{FF2B5EF4-FFF2-40B4-BE49-F238E27FC236}">
                    <a16:creationId xmlns:a16="http://schemas.microsoft.com/office/drawing/2014/main" id="{990A6BFB-0CDB-A0B8-ACCF-C2FC22509911}"/>
                  </a:ext>
                </a:extLst>
              </p:cNvPr>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119" name="矩形 118">
                <a:extLst>
                  <a:ext uri="{FF2B5EF4-FFF2-40B4-BE49-F238E27FC236}">
                    <a16:creationId xmlns:a16="http://schemas.microsoft.com/office/drawing/2014/main" id="{579F5A52-5CD3-AA60-F73C-FEC218FEC7D5}"/>
                  </a:ext>
                </a:extLst>
              </p:cNvPr>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pic>
        <p:nvPicPr>
          <p:cNvPr id="4" name="图片 1">
            <a:extLst>
              <a:ext uri="{FF2B5EF4-FFF2-40B4-BE49-F238E27FC236}">
                <a16:creationId xmlns:a16="http://schemas.microsoft.com/office/drawing/2014/main" id="{A0146FD9-ACED-2954-0B2E-4752B5AC14EB}"/>
              </a:ext>
            </a:extLst>
          </p:cNvPr>
          <p:cNvPicPr>
            <a:picLocks noChangeAspect="1"/>
          </p:cNvPicPr>
          <p:nvPr>
            <p:custDataLst>
              <p:tags r:id="rId1"/>
            </p:custDataLst>
          </p:nvPr>
        </p:nvPicPr>
        <p:blipFill>
          <a:blip r:embed="rId5"/>
          <a:stretch>
            <a:fillRect/>
          </a:stretch>
        </p:blipFill>
        <p:spPr>
          <a:xfrm>
            <a:off x="11491454" y="0"/>
            <a:ext cx="700546" cy="466531"/>
          </a:xfrm>
          <a:prstGeom prst="rect">
            <a:avLst/>
          </a:prstGeom>
        </p:spPr>
      </p:pic>
      <p:grpSp>
        <p:nvGrpSpPr>
          <p:cNvPr id="3" name="组合 2">
            <a:extLst>
              <a:ext uri="{FF2B5EF4-FFF2-40B4-BE49-F238E27FC236}">
                <a16:creationId xmlns:a16="http://schemas.microsoft.com/office/drawing/2014/main" id="{75770A1E-8E83-3DAA-F83B-FAFC5F324B50}"/>
              </a:ext>
            </a:extLst>
          </p:cNvPr>
          <p:cNvGrpSpPr/>
          <p:nvPr/>
        </p:nvGrpSpPr>
        <p:grpSpPr>
          <a:xfrm>
            <a:off x="5655068" y="4338601"/>
            <a:ext cx="4890672" cy="578188"/>
            <a:chOff x="5714354" y="4244369"/>
            <a:chExt cx="4890672" cy="578188"/>
          </a:xfrm>
        </p:grpSpPr>
        <p:grpSp>
          <p:nvGrpSpPr>
            <p:cNvPr id="5" name="组合 4">
              <a:extLst>
                <a:ext uri="{FF2B5EF4-FFF2-40B4-BE49-F238E27FC236}">
                  <a16:creationId xmlns:a16="http://schemas.microsoft.com/office/drawing/2014/main" id="{04F138B8-5BBF-5221-D4D3-EE131467E2EC}"/>
                </a:ext>
              </a:extLst>
            </p:cNvPr>
            <p:cNvGrpSpPr/>
            <p:nvPr/>
          </p:nvGrpSpPr>
          <p:grpSpPr>
            <a:xfrm>
              <a:off x="5714354" y="4244369"/>
              <a:ext cx="4103687" cy="576263"/>
              <a:chOff x="4753236" y="4446326"/>
              <a:chExt cx="4103687" cy="576263"/>
            </a:xfrm>
          </p:grpSpPr>
          <p:grpSp>
            <p:nvGrpSpPr>
              <p:cNvPr id="9" name="组合 24">
                <a:extLst>
                  <a:ext uri="{FF2B5EF4-FFF2-40B4-BE49-F238E27FC236}">
                    <a16:creationId xmlns:a16="http://schemas.microsoft.com/office/drawing/2014/main" id="{065545E6-CF7D-1FAD-13E7-2E278D9831CA}"/>
                  </a:ext>
                </a:extLst>
              </p:cNvPr>
              <p:cNvGrpSpPr/>
              <p:nvPr/>
            </p:nvGrpSpPr>
            <p:grpSpPr bwMode="auto">
              <a:xfrm>
                <a:off x="4753236" y="4446326"/>
                <a:ext cx="576262" cy="576263"/>
                <a:chOff x="6170389" y="4955815"/>
                <a:chExt cx="576064" cy="576064"/>
              </a:xfrm>
            </p:grpSpPr>
            <p:sp>
              <p:nvSpPr>
                <p:cNvPr id="12" name="圆角矩形 13">
                  <a:extLst>
                    <a:ext uri="{FF2B5EF4-FFF2-40B4-BE49-F238E27FC236}">
                      <a16:creationId xmlns:a16="http://schemas.microsoft.com/office/drawing/2014/main" id="{F71F6AFF-824D-AD2F-8807-F805F1186920}"/>
                    </a:ext>
                  </a:extLst>
                </p:cNvPr>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思源黑体" panose="020B0500000000000000" pitchFamily="34" charset="-122"/>
                    <a:ea typeface="宋体" panose="02010600030101010101" pitchFamily="2" charset="-122"/>
                  </a:endParaRPr>
                </a:p>
              </p:txBody>
            </p:sp>
            <p:sp>
              <p:nvSpPr>
                <p:cNvPr id="13" name="Freeform 11">
                  <a:extLst>
                    <a:ext uri="{FF2B5EF4-FFF2-40B4-BE49-F238E27FC236}">
                      <a16:creationId xmlns:a16="http://schemas.microsoft.com/office/drawing/2014/main" id="{E87FF65E-BA9E-D923-EBFF-4504DB92704D}"/>
                    </a:ext>
                  </a:extLst>
                </p:cNvPr>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latin typeface="思源黑体" panose="020B0500000000000000" pitchFamily="34" charset="-122"/>
                    <a:ea typeface="宋体" panose="02010600030101010101" pitchFamily="2" charset="-122"/>
                  </a:endParaRPr>
                </a:p>
              </p:txBody>
            </p:sp>
          </p:grpSp>
          <p:sp>
            <p:nvSpPr>
              <p:cNvPr id="10" name="Rectangle 14">
                <a:extLst>
                  <a:ext uri="{FF2B5EF4-FFF2-40B4-BE49-F238E27FC236}">
                    <a16:creationId xmlns:a16="http://schemas.microsoft.com/office/drawing/2014/main" id="{13C9EEEA-E6B9-C1CE-51D2-5967257B3C74}"/>
                  </a:ext>
                </a:extLst>
              </p:cNvPr>
              <p:cNvSpPr>
                <a:spLocks noChangeArrowheads="1"/>
              </p:cNvSpPr>
              <p:nvPr/>
            </p:nvSpPr>
            <p:spPr bwMode="auto">
              <a:xfrm>
                <a:off x="5581874" y="4613014"/>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思源黑体" panose="020B0500000000000000" pitchFamily="34" charset="-122"/>
                    <a:ea typeface="思源黑体" panose="020B0500000000000000" pitchFamily="34" charset="-122"/>
                  </a:rPr>
                  <a:t>PART </a:t>
                </a:r>
                <a:r>
                  <a:rPr lang="en-US" altLang="zh-CN" sz="1600" b="1" dirty="0">
                    <a:solidFill>
                      <a:srgbClr val="313D51"/>
                    </a:solidFill>
                    <a:latin typeface="思源黑体" panose="020B0500000000000000" pitchFamily="34" charset="-122"/>
                    <a:ea typeface="思源黑体" panose="020B0500000000000000" pitchFamily="34" charset="-122"/>
                  </a:rPr>
                  <a:t>5</a:t>
                </a:r>
                <a:endParaRPr lang="zh-CN" altLang="en-US" sz="1800" b="1" dirty="0">
                  <a:solidFill>
                    <a:srgbClr val="313D51"/>
                  </a:solidFill>
                  <a:latin typeface="思源黑体" panose="020B0500000000000000" pitchFamily="34" charset="-122"/>
                  <a:ea typeface="思源黑体" panose="020B0500000000000000" pitchFamily="34" charset="-122"/>
                </a:endParaRPr>
              </a:p>
            </p:txBody>
          </p:sp>
          <p:sp>
            <p:nvSpPr>
              <p:cNvPr id="11" name="TextBox 59">
                <a:extLst>
                  <a:ext uri="{FF2B5EF4-FFF2-40B4-BE49-F238E27FC236}">
                    <a16:creationId xmlns:a16="http://schemas.microsoft.com/office/drawing/2014/main" id="{7EA002C9-82E6-D55B-E583-400C4B36E8F1}"/>
                  </a:ext>
                </a:extLst>
              </p:cNvPr>
              <p:cNvSpPr txBox="1">
                <a:spLocks noChangeArrowheads="1"/>
              </p:cNvSpPr>
              <p:nvPr/>
            </p:nvSpPr>
            <p:spPr bwMode="auto">
              <a:xfrm>
                <a:off x="6566161" y="4535226"/>
                <a:ext cx="2290762"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思源黑体" panose="020B0500000000000000" pitchFamily="34" charset="-122"/>
                    <a:ea typeface="思源黑体" panose="020B0500000000000000" pitchFamily="34" charset="-122"/>
                  </a:rPr>
                  <a:t>应用前景</a:t>
                </a:r>
              </a:p>
            </p:txBody>
          </p:sp>
        </p:grpSp>
        <p:grpSp>
          <p:nvGrpSpPr>
            <p:cNvPr id="6" name="组合 5">
              <a:extLst>
                <a:ext uri="{FF2B5EF4-FFF2-40B4-BE49-F238E27FC236}">
                  <a16:creationId xmlns:a16="http://schemas.microsoft.com/office/drawing/2014/main" id="{838383FC-557A-199D-A0F9-BF6CF2205530}"/>
                </a:ext>
              </a:extLst>
            </p:cNvPr>
            <p:cNvGrpSpPr/>
            <p:nvPr/>
          </p:nvGrpSpPr>
          <p:grpSpPr>
            <a:xfrm flipH="1">
              <a:off x="6433491" y="4741665"/>
              <a:ext cx="4171535" cy="80892"/>
              <a:chOff x="2272062" y="2596259"/>
              <a:chExt cx="4173708" cy="80934"/>
            </a:xfrm>
          </p:grpSpPr>
          <p:cxnSp>
            <p:nvCxnSpPr>
              <p:cNvPr id="7" name="直接连接符 6">
                <a:extLst>
                  <a:ext uri="{FF2B5EF4-FFF2-40B4-BE49-F238E27FC236}">
                    <a16:creationId xmlns:a16="http://schemas.microsoft.com/office/drawing/2014/main" id="{9DC8DB5B-F60E-B03C-90D7-D6457938DAFA}"/>
                  </a:ext>
                </a:extLst>
              </p:cNvPr>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 name="矩形 7">
                <a:extLst>
                  <a:ext uri="{FF2B5EF4-FFF2-40B4-BE49-F238E27FC236}">
                    <a16:creationId xmlns:a16="http://schemas.microsoft.com/office/drawing/2014/main" id="{C640446B-D790-8242-D039-3B53F767611B}"/>
                  </a:ext>
                </a:extLst>
              </p:cNvPr>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765">
                  <a:lnSpc>
                    <a:spcPct val="120000"/>
                  </a:lnSpc>
                  <a:defRPr/>
                </a:pPr>
                <a:endParaRPr lang="zh-CN" altLang="en-US" sz="1800" kern="0">
                  <a:solidFill>
                    <a:srgbClr val="313D51"/>
                  </a:solidFill>
                  <a:latin typeface="Calibri" panose="020F0502020204030204"/>
                  <a:ea typeface="宋体" panose="02010600030101010101" pitchFamily="2"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7160" y="753110"/>
            <a:ext cx="7586980" cy="455930"/>
          </a:xfrm>
        </p:spPr>
        <p:txBody>
          <a:bodyPr/>
          <a:lstStyle/>
          <a:p>
            <a:pPr>
              <a:lnSpc>
                <a:spcPct val="120000"/>
              </a:lnSpc>
            </a:pPr>
            <a:r>
              <a:rPr lang="en-US" altLang="zh-CN" dirty="0"/>
              <a:t>FPGA-PC</a:t>
            </a:r>
            <a:r>
              <a:rPr lang="zh-CN" altLang="en-US" dirty="0"/>
              <a:t>系统间视频传输帧同步问题</a:t>
            </a:r>
          </a:p>
        </p:txBody>
      </p:sp>
      <p:sp>
        <p:nvSpPr>
          <p:cNvPr id="5" name="文本框 4"/>
          <p:cNvSpPr txBox="1"/>
          <p:nvPr/>
        </p:nvSpPr>
        <p:spPr>
          <a:xfrm>
            <a:off x="1541145" y="1669415"/>
            <a:ext cx="5931535" cy="368300"/>
          </a:xfrm>
          <a:prstGeom prst="rect">
            <a:avLst/>
          </a:prstGeom>
          <a:noFill/>
        </p:spPr>
        <p:txBody>
          <a:bodyPr wrap="square" rtlCol="0">
            <a:spAutoFit/>
          </a:bodyPr>
          <a:lstStyle/>
          <a:p>
            <a:r>
              <a:rPr lang="zh-CN" altLang="en-US" b="1" dirty="0">
                <a:solidFill>
                  <a:srgbClr val="244C89"/>
                </a:solidFill>
                <a:ea typeface="思源黑体" panose="020B0500000000000000"/>
              </a:rPr>
              <a:t>解决方案：向数据流中插入帧起始信号</a:t>
            </a:r>
          </a:p>
        </p:txBody>
      </p:sp>
      <p:pic>
        <p:nvPicPr>
          <p:cNvPr id="7" name="图片 6" descr="90f91aa0ec917c1ffcaea1ae33fac72"/>
          <p:cNvPicPr>
            <a:picLocks noChangeAspect="1"/>
          </p:cNvPicPr>
          <p:nvPr/>
        </p:nvPicPr>
        <p:blipFill>
          <a:blip r:embed="rId4"/>
          <a:stretch>
            <a:fillRect/>
          </a:stretch>
        </p:blipFill>
        <p:spPr>
          <a:xfrm>
            <a:off x="837992" y="2498090"/>
            <a:ext cx="5572138" cy="2747552"/>
          </a:xfrm>
          <a:prstGeom prst="rect">
            <a:avLst/>
          </a:prstGeom>
        </p:spPr>
      </p:pic>
      <p:pic>
        <p:nvPicPr>
          <p:cNvPr id="3" name="图片 1">
            <a:extLst>
              <a:ext uri="{FF2B5EF4-FFF2-40B4-BE49-F238E27FC236}">
                <a16:creationId xmlns:a16="http://schemas.microsoft.com/office/drawing/2014/main" id="{537A9BCE-D1AB-71E8-B97E-FFD2ED243DD7}"/>
              </a:ext>
            </a:extLst>
          </p:cNvPr>
          <p:cNvPicPr>
            <a:picLocks noChangeAspect="1"/>
          </p:cNvPicPr>
          <p:nvPr>
            <p:custDataLst>
              <p:tags r:id="rId1"/>
            </p:custDataLst>
          </p:nvPr>
        </p:nvPicPr>
        <p:blipFill>
          <a:blip r:embed="rId5"/>
          <a:stretch>
            <a:fillRect/>
          </a:stretch>
        </p:blipFill>
        <p:spPr>
          <a:xfrm>
            <a:off x="11491454" y="0"/>
            <a:ext cx="700546" cy="466531"/>
          </a:xfrm>
          <a:prstGeom prst="rect">
            <a:avLst/>
          </a:prstGeom>
        </p:spPr>
      </p:pic>
      <p:pic>
        <p:nvPicPr>
          <p:cNvPr id="4" name="图片 3">
            <a:extLst>
              <a:ext uri="{FF2B5EF4-FFF2-40B4-BE49-F238E27FC236}">
                <a16:creationId xmlns:a16="http://schemas.microsoft.com/office/drawing/2014/main" id="{CC75085E-C80D-DE5A-83F9-3B01CD0CE1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881" t="18714" r="12064" b="15352"/>
          <a:stretch/>
        </p:blipFill>
        <p:spPr>
          <a:xfrm>
            <a:off x="6410130" y="2575417"/>
            <a:ext cx="4755874" cy="2670225"/>
          </a:xfrm>
          <a:prstGeom prst="rect">
            <a:avLst/>
          </a:prstGeom>
        </p:spPr>
      </p:pic>
      <p:sp>
        <p:nvSpPr>
          <p:cNvPr id="6" name="文本框 5">
            <a:extLst>
              <a:ext uri="{FF2B5EF4-FFF2-40B4-BE49-F238E27FC236}">
                <a16:creationId xmlns:a16="http://schemas.microsoft.com/office/drawing/2014/main" id="{9930ABE4-E151-C85A-B5AE-1FC8125C2D8F}"/>
              </a:ext>
            </a:extLst>
          </p:cNvPr>
          <p:cNvSpPr txBox="1"/>
          <p:nvPr/>
        </p:nvSpPr>
        <p:spPr>
          <a:xfrm>
            <a:off x="8343246" y="5444790"/>
            <a:ext cx="2141622" cy="338554"/>
          </a:xfrm>
          <a:prstGeom prst="rect">
            <a:avLst/>
          </a:prstGeom>
          <a:noFill/>
        </p:spPr>
        <p:txBody>
          <a:bodyPr wrap="square" rtlCol="0">
            <a:spAutoFit/>
          </a:bodyPr>
          <a:lstStyle/>
          <a:p>
            <a:r>
              <a:rPr lang="zh-CN" altLang="en-US" sz="1600" b="1" dirty="0">
                <a:solidFill>
                  <a:srgbClr val="244C89"/>
                </a:solidFill>
                <a:ea typeface="思源黑体" panose="020B0500000000000000"/>
              </a:rPr>
              <a:t>解决后的正常图像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4290" y="1582649"/>
            <a:ext cx="5562994" cy="456129"/>
          </a:xfrm>
        </p:spPr>
        <p:txBody>
          <a:bodyPr/>
          <a:lstStyle/>
          <a:p>
            <a:pPr>
              <a:lnSpc>
                <a:spcPct val="120000"/>
              </a:lnSpc>
            </a:pPr>
            <a:r>
              <a:rPr lang="zh-CN" altLang="en-US" sz="2000" dirty="0"/>
              <a:t>问题二：</a:t>
            </a:r>
            <a:r>
              <a:rPr lang="en-US" altLang="zh-CN" sz="2000" dirty="0"/>
              <a:t> UDP</a:t>
            </a:r>
            <a:r>
              <a:rPr lang="zh-CN" altLang="en-US" sz="2000" dirty="0"/>
              <a:t>传输协议的</a:t>
            </a:r>
            <a:r>
              <a:rPr lang="zh-CN" altLang="en-US" sz="2000" dirty="0">
                <a:solidFill>
                  <a:schemeClr val="accent1"/>
                </a:solidFill>
              </a:rPr>
              <a:t>丢包问题</a:t>
            </a:r>
          </a:p>
        </p:txBody>
      </p:sp>
      <p:pic>
        <p:nvPicPr>
          <p:cNvPr id="3" name="图片 2" descr="5e64e831163f1272c6ae188927f9e66b"/>
          <p:cNvPicPr>
            <a:picLocks noChangeAspect="1"/>
          </p:cNvPicPr>
          <p:nvPr/>
        </p:nvPicPr>
        <p:blipFill>
          <a:blip r:embed="rId5"/>
          <a:srcRect l="22015" r="16151"/>
          <a:stretch>
            <a:fillRect/>
          </a:stretch>
        </p:blipFill>
        <p:spPr>
          <a:xfrm>
            <a:off x="882015" y="3050540"/>
            <a:ext cx="5048885" cy="3267075"/>
          </a:xfrm>
          <a:prstGeom prst="rect">
            <a:avLst/>
          </a:prstGeom>
        </p:spPr>
      </p:pic>
      <p:sp>
        <p:nvSpPr>
          <p:cNvPr id="7" name="标题 1"/>
          <p:cNvSpPr>
            <a:spLocks noGrp="1"/>
          </p:cNvSpPr>
          <p:nvPr>
            <p:custDataLst>
              <p:tags r:id="rId1"/>
            </p:custDataLst>
          </p:nvPr>
        </p:nvSpPr>
        <p:spPr>
          <a:xfrm>
            <a:off x="1304290" y="2038778"/>
            <a:ext cx="7587783" cy="788398"/>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sz="2000" dirty="0"/>
              <a:t>问题起因：</a:t>
            </a:r>
            <a:r>
              <a:rPr lang="en-US" altLang="zh-CN" sz="2000" dirty="0"/>
              <a:t>UDP</a:t>
            </a:r>
            <a:r>
              <a:rPr lang="zh-CN" altLang="en-US" sz="2000" dirty="0"/>
              <a:t>：面向无连接</a:t>
            </a:r>
            <a:r>
              <a:rPr lang="en-US" altLang="zh-CN" sz="2000" dirty="0"/>
              <a:t>    </a:t>
            </a:r>
            <a:r>
              <a:rPr lang="zh-CN" altLang="en-US" sz="2000" dirty="0"/>
              <a:t>速率快</a:t>
            </a:r>
            <a:r>
              <a:rPr lang="en-US" altLang="zh-CN" sz="2000" dirty="0"/>
              <a:t>    </a:t>
            </a:r>
            <a:r>
              <a:rPr lang="zh-CN" altLang="en-US" sz="2000" dirty="0"/>
              <a:t>不可靠</a:t>
            </a:r>
          </a:p>
          <a:p>
            <a:pPr>
              <a:lnSpc>
                <a:spcPct val="120000"/>
              </a:lnSpc>
            </a:pPr>
            <a:r>
              <a:rPr lang="en-US" altLang="zh-CN" sz="2000" dirty="0"/>
              <a:t>                   TCP</a:t>
            </a:r>
            <a:r>
              <a:rPr lang="zh-CN" altLang="en-US" sz="2000" dirty="0"/>
              <a:t>：面向有连接</a:t>
            </a:r>
            <a:r>
              <a:rPr lang="en-US" altLang="zh-CN" sz="2000" dirty="0"/>
              <a:t>    </a:t>
            </a:r>
            <a:r>
              <a:rPr lang="zh-CN" altLang="en-US" sz="2000" dirty="0"/>
              <a:t>速率慢</a:t>
            </a:r>
            <a:r>
              <a:rPr lang="en-US" altLang="zh-CN" sz="2000" dirty="0"/>
              <a:t>     </a:t>
            </a:r>
            <a:r>
              <a:rPr lang="zh-CN" altLang="en-US" sz="2000" dirty="0"/>
              <a:t>可靠</a:t>
            </a:r>
          </a:p>
        </p:txBody>
      </p:sp>
      <p:pic>
        <p:nvPicPr>
          <p:cNvPr id="4" name="图片 3">
            <a:extLst>
              <a:ext uri="{FF2B5EF4-FFF2-40B4-BE49-F238E27FC236}">
                <a16:creationId xmlns:a16="http://schemas.microsoft.com/office/drawing/2014/main" id="{E6778FF0-3FCA-FAF5-288F-7464C37A40F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1102" y="3050539"/>
            <a:ext cx="5048883" cy="3126543"/>
          </a:xfrm>
          <a:prstGeom prst="rect">
            <a:avLst/>
          </a:prstGeom>
          <a:noFill/>
          <a:ln>
            <a:noFill/>
          </a:ln>
        </p:spPr>
      </p:pic>
      <p:pic>
        <p:nvPicPr>
          <p:cNvPr id="5" name="图片 1">
            <a:extLst>
              <a:ext uri="{FF2B5EF4-FFF2-40B4-BE49-F238E27FC236}">
                <a16:creationId xmlns:a16="http://schemas.microsoft.com/office/drawing/2014/main" id="{729DB511-3273-3C51-2104-91700C951EE2}"/>
              </a:ext>
            </a:extLst>
          </p:cNvPr>
          <p:cNvPicPr>
            <a:picLocks noChangeAspect="1"/>
          </p:cNvPicPr>
          <p:nvPr>
            <p:custDataLst>
              <p:tags r:id="rId2"/>
            </p:custDataLst>
          </p:nvPr>
        </p:nvPicPr>
        <p:blipFill>
          <a:blip r:embed="rId7"/>
          <a:stretch>
            <a:fillRect/>
          </a:stretch>
        </p:blipFill>
        <p:spPr>
          <a:xfrm>
            <a:off x="11491454" y="0"/>
            <a:ext cx="700546" cy="466531"/>
          </a:xfrm>
          <a:prstGeom prst="rect">
            <a:avLst/>
          </a:prstGeom>
        </p:spPr>
      </p:pic>
      <p:sp>
        <p:nvSpPr>
          <p:cNvPr id="6" name="标题 1">
            <a:extLst>
              <a:ext uri="{FF2B5EF4-FFF2-40B4-BE49-F238E27FC236}">
                <a16:creationId xmlns:a16="http://schemas.microsoft.com/office/drawing/2014/main" id="{3CC9111E-987A-0451-0048-8A3AFDB45A87}"/>
              </a:ext>
            </a:extLst>
          </p:cNvPr>
          <p:cNvSpPr txBox="1">
            <a:spLocks/>
          </p:cNvSpPr>
          <p:nvPr/>
        </p:nvSpPr>
        <p:spPr>
          <a:xfrm>
            <a:off x="1407160" y="730367"/>
            <a:ext cx="5562994" cy="45612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dirty="0"/>
              <a:t>③视频传输与显示的问题</a:t>
            </a:r>
            <a:br>
              <a:rPr lang="zh-CN" altLang="en-US" dirty="0"/>
            </a:b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5562994" cy="456129"/>
          </a:xfrm>
        </p:spPr>
        <p:txBody>
          <a:bodyPr/>
          <a:lstStyle/>
          <a:p>
            <a:pPr>
              <a:lnSpc>
                <a:spcPct val="120000"/>
              </a:lnSpc>
            </a:pPr>
            <a:r>
              <a:rPr lang="zh-CN" altLang="en-US" dirty="0"/>
              <a:t>针对</a:t>
            </a:r>
            <a:r>
              <a:rPr lang="en-US" altLang="zh-CN" dirty="0"/>
              <a:t>UDP</a:t>
            </a:r>
            <a:r>
              <a:rPr lang="zh-CN" altLang="en-US" dirty="0"/>
              <a:t>丢包的算法解决方案</a:t>
            </a:r>
          </a:p>
        </p:txBody>
      </p:sp>
      <p:sp>
        <p:nvSpPr>
          <p:cNvPr id="4" name="标题 1"/>
          <p:cNvSpPr>
            <a:spLocks noGrp="1"/>
          </p:cNvSpPr>
          <p:nvPr>
            <p:custDataLst>
              <p:tags r:id="rId1"/>
            </p:custDataLst>
          </p:nvPr>
        </p:nvSpPr>
        <p:spPr>
          <a:xfrm>
            <a:off x="788035" y="2188210"/>
            <a:ext cx="4565015" cy="99822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en-US" altLang="zh-CN" sz="1600" dirty="0"/>
              <a:t>FPGA</a:t>
            </a:r>
            <a:r>
              <a:rPr lang="zh-CN" altLang="en-US" sz="1600" dirty="0"/>
              <a:t>端：将</a:t>
            </a:r>
            <a:r>
              <a:rPr lang="zh-CN" altLang="en-US" sz="1600" dirty="0">
                <a:sym typeface="+mn-ea"/>
              </a:rPr>
              <a:t>一帧图像（</a:t>
            </a:r>
            <a:r>
              <a:rPr lang="en-US" altLang="zh-CN" sz="1600" dirty="0">
                <a:sym typeface="+mn-ea"/>
              </a:rPr>
              <a:t>1280 * 720</a:t>
            </a:r>
            <a:r>
              <a:rPr lang="zh-CN" altLang="en-US" sz="1600" dirty="0">
                <a:sym typeface="+mn-ea"/>
              </a:rPr>
              <a:t>）分</a:t>
            </a:r>
            <a:r>
              <a:rPr lang="en-US" altLang="zh-CN" sz="1600" dirty="0">
                <a:sym typeface="+mn-ea"/>
              </a:rPr>
              <a:t> 1440 </a:t>
            </a:r>
            <a:r>
              <a:rPr lang="zh-CN" altLang="en-US" sz="1600" dirty="0">
                <a:sym typeface="+mn-ea"/>
              </a:rPr>
              <a:t>个数据包发送，并</a:t>
            </a:r>
            <a:r>
              <a:rPr lang="zh-CN" altLang="en-US" sz="1600" dirty="0"/>
              <a:t>对每一个</a:t>
            </a:r>
            <a:r>
              <a:rPr lang="zh-CN" altLang="en-US" sz="1600" dirty="0">
                <a:sym typeface="+mn-ea"/>
              </a:rPr>
              <a:t>数据包</a:t>
            </a:r>
            <a:r>
              <a:rPr lang="zh-CN" altLang="en-US" sz="1600" dirty="0"/>
              <a:t>添加包头</a:t>
            </a:r>
            <a:r>
              <a:rPr lang="en-US" altLang="zh-CN" sz="1600" dirty="0"/>
              <a:t> —— 4</a:t>
            </a:r>
            <a:r>
              <a:rPr lang="zh-CN" altLang="en-US" sz="1600" dirty="0"/>
              <a:t>个字节的数据包序号</a:t>
            </a:r>
          </a:p>
        </p:txBody>
      </p:sp>
      <p:sp>
        <p:nvSpPr>
          <p:cNvPr id="5" name="标题 1"/>
          <p:cNvSpPr>
            <a:spLocks noGrp="1"/>
          </p:cNvSpPr>
          <p:nvPr>
            <p:custDataLst>
              <p:tags r:id="rId2"/>
            </p:custDataLst>
          </p:nvPr>
        </p:nvSpPr>
        <p:spPr>
          <a:xfrm>
            <a:off x="788035" y="3545840"/>
            <a:ext cx="4719320" cy="155003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en-US" altLang="zh-CN" sz="1600" dirty="0"/>
              <a:t>PC端：上位机依据接收到数据包的</a:t>
            </a:r>
            <a:r>
              <a:rPr lang="zh-CN" altLang="en-US" sz="1600" dirty="0"/>
              <a:t>包</a:t>
            </a:r>
            <a:r>
              <a:rPr lang="en-US" altLang="zh-CN" sz="1600" dirty="0"/>
              <a:t>序号将其填充至</a:t>
            </a:r>
            <a:r>
              <a:rPr lang="zh-CN" altLang="en-US" sz="1600" dirty="0"/>
              <a:t>一帧</a:t>
            </a:r>
            <a:r>
              <a:rPr lang="en-US" altLang="zh-CN" sz="1600" dirty="0"/>
              <a:t>图像的相应位置</a:t>
            </a:r>
            <a:r>
              <a:rPr lang="zh-CN" altLang="en-US" sz="1600" dirty="0"/>
              <a:t>，如果出现</a:t>
            </a:r>
            <a:r>
              <a:rPr lang="en-US" altLang="zh-CN" sz="1600" dirty="0"/>
              <a:t>UDP</a:t>
            </a:r>
            <a:r>
              <a:rPr lang="zh-CN" altLang="en-US" sz="1600" dirty="0"/>
              <a:t>丢包问题，则将丢失数据包相应的图像位置上用上一帧图像对应位置的数据代替，实现类似插帧效果</a:t>
            </a:r>
          </a:p>
        </p:txBody>
      </p:sp>
      <p:pic>
        <p:nvPicPr>
          <p:cNvPr id="6" name="图片 5">
            <a:extLst>
              <a:ext uri="{FF2B5EF4-FFF2-40B4-BE49-F238E27FC236}">
                <a16:creationId xmlns:a16="http://schemas.microsoft.com/office/drawing/2014/main" id="{CDA8F64E-25BD-3E00-C557-E671A1123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209" y="1643812"/>
            <a:ext cx="5562994" cy="3804055"/>
          </a:xfrm>
          <a:prstGeom prst="rect">
            <a:avLst/>
          </a:prstGeom>
        </p:spPr>
      </p:pic>
      <p:sp>
        <p:nvSpPr>
          <p:cNvPr id="7" name="矩形 6">
            <a:extLst>
              <a:ext uri="{FF2B5EF4-FFF2-40B4-BE49-F238E27FC236}">
                <a16:creationId xmlns:a16="http://schemas.microsoft.com/office/drawing/2014/main" id="{B23804EF-EC16-5CE3-EE94-174AF3201AC7}"/>
              </a:ext>
            </a:extLst>
          </p:cNvPr>
          <p:cNvSpPr/>
          <p:nvPr/>
        </p:nvSpPr>
        <p:spPr>
          <a:xfrm>
            <a:off x="7003830" y="2250977"/>
            <a:ext cx="660994" cy="393611"/>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0FC3B1EB-AF60-F48E-476A-908774C7E385}"/>
              </a:ext>
            </a:extLst>
          </p:cNvPr>
          <p:cNvSpPr/>
          <p:nvPr/>
        </p:nvSpPr>
        <p:spPr>
          <a:xfrm>
            <a:off x="7003830" y="3012979"/>
            <a:ext cx="660994" cy="2289645"/>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900D5A9-8ECB-1F5A-9CAC-391F812EBC69}"/>
              </a:ext>
            </a:extLst>
          </p:cNvPr>
          <p:cNvSpPr/>
          <p:nvPr/>
        </p:nvSpPr>
        <p:spPr>
          <a:xfrm>
            <a:off x="8453718" y="2246495"/>
            <a:ext cx="968188" cy="393611"/>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5815BFF-C81E-F591-13DF-1B515CF067B3}"/>
              </a:ext>
            </a:extLst>
          </p:cNvPr>
          <p:cNvSpPr/>
          <p:nvPr/>
        </p:nvSpPr>
        <p:spPr>
          <a:xfrm>
            <a:off x="8453718" y="3026425"/>
            <a:ext cx="968188" cy="227619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A76F392-D9C7-56CF-1F85-FE58E4A55F2B}"/>
              </a:ext>
            </a:extLst>
          </p:cNvPr>
          <p:cNvSpPr/>
          <p:nvPr/>
        </p:nvSpPr>
        <p:spPr>
          <a:xfrm>
            <a:off x="10118562" y="2246495"/>
            <a:ext cx="968188" cy="3056129"/>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D5198B0-C70C-5006-987A-D47D1946A1FF}"/>
              </a:ext>
            </a:extLst>
          </p:cNvPr>
          <p:cNvSpPr/>
          <p:nvPr/>
        </p:nvSpPr>
        <p:spPr>
          <a:xfrm>
            <a:off x="8453718" y="2650003"/>
            <a:ext cx="968188" cy="393611"/>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B483A37-9058-F39A-FA52-78A1677A8D2D}"/>
              </a:ext>
            </a:extLst>
          </p:cNvPr>
          <p:cNvSpPr/>
          <p:nvPr/>
        </p:nvSpPr>
        <p:spPr>
          <a:xfrm>
            <a:off x="5811447" y="2246495"/>
            <a:ext cx="660994" cy="305612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9B9E56B-6799-B832-97BE-8C293378DDF2}"/>
              </a:ext>
            </a:extLst>
          </p:cNvPr>
          <p:cNvSpPr txBox="1"/>
          <p:nvPr/>
        </p:nvSpPr>
        <p:spPr>
          <a:xfrm>
            <a:off x="6540985" y="5508481"/>
            <a:ext cx="4347926" cy="307777"/>
          </a:xfrm>
          <a:prstGeom prst="rect">
            <a:avLst/>
          </a:prstGeom>
          <a:noFill/>
        </p:spPr>
        <p:txBody>
          <a:bodyPr wrap="square" rtlCol="0">
            <a:spAutoFit/>
          </a:bodyPr>
          <a:lstStyle/>
          <a:p>
            <a:r>
              <a:rPr lang="zh-CN" altLang="en-US" sz="1400" b="1" dirty="0">
                <a:solidFill>
                  <a:srgbClr val="244C89"/>
                </a:solidFill>
                <a:ea typeface="思源黑体" panose="020B0500000000000000"/>
              </a:rPr>
              <a:t>两个</a:t>
            </a:r>
            <a:r>
              <a:rPr lang="en-US" altLang="zh-CN" sz="1400" b="1" dirty="0" err="1">
                <a:solidFill>
                  <a:srgbClr val="244C89"/>
                </a:solidFill>
                <a:ea typeface="思源黑体" panose="020B0500000000000000"/>
              </a:rPr>
              <a:t>frame_buffer</a:t>
            </a:r>
            <a:r>
              <a:rPr lang="zh-CN" altLang="en-US" sz="1400" b="1" dirty="0">
                <a:solidFill>
                  <a:srgbClr val="244C89"/>
                </a:solidFill>
                <a:ea typeface="思源黑体" panose="020B0500000000000000"/>
              </a:rPr>
              <a:t>用于存储上一帧与当前帧数据</a:t>
            </a:r>
          </a:p>
        </p:txBody>
      </p:sp>
      <p:pic>
        <p:nvPicPr>
          <p:cNvPr id="3" name="图片 1">
            <a:extLst>
              <a:ext uri="{FF2B5EF4-FFF2-40B4-BE49-F238E27FC236}">
                <a16:creationId xmlns:a16="http://schemas.microsoft.com/office/drawing/2014/main" id="{47237231-B165-3DF6-50C5-1E4AB12948FF}"/>
              </a:ext>
            </a:extLst>
          </p:cNvPr>
          <p:cNvPicPr>
            <a:picLocks noChangeAspect="1"/>
          </p:cNvPicPr>
          <p:nvPr>
            <p:custDataLst>
              <p:tags r:id="rId3"/>
            </p:custDataLst>
          </p:nvPr>
        </p:nvPicPr>
        <p:blipFill>
          <a:blip r:embed="rId7"/>
          <a:stretch>
            <a:fillRect/>
          </a:stretch>
        </p:blipFill>
        <p:spPr>
          <a:xfrm>
            <a:off x="11491454" y="0"/>
            <a:ext cx="700546" cy="46653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5562994" cy="456129"/>
          </a:xfrm>
        </p:spPr>
        <p:txBody>
          <a:bodyPr/>
          <a:lstStyle/>
          <a:p>
            <a:pPr>
              <a:lnSpc>
                <a:spcPct val="120000"/>
              </a:lnSpc>
            </a:pPr>
            <a:r>
              <a:rPr lang="zh-CN" altLang="en-US" dirty="0"/>
              <a:t>针对</a:t>
            </a:r>
            <a:r>
              <a:rPr lang="en-US" altLang="zh-CN" dirty="0"/>
              <a:t>UDP</a:t>
            </a:r>
            <a:r>
              <a:rPr lang="zh-CN" altLang="en-US" dirty="0"/>
              <a:t>丢包的算法解决方案</a:t>
            </a:r>
          </a:p>
        </p:txBody>
      </p:sp>
      <p:sp>
        <p:nvSpPr>
          <p:cNvPr id="4" name="标题 1"/>
          <p:cNvSpPr>
            <a:spLocks noGrp="1"/>
          </p:cNvSpPr>
          <p:nvPr>
            <p:custDataLst>
              <p:tags r:id="rId1"/>
            </p:custDataLst>
          </p:nvPr>
        </p:nvSpPr>
        <p:spPr>
          <a:xfrm>
            <a:off x="788035" y="2188210"/>
            <a:ext cx="4565015" cy="99822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en-US" altLang="zh-CN" sz="1600" dirty="0"/>
              <a:t>FPGA</a:t>
            </a:r>
            <a:r>
              <a:rPr lang="zh-CN" altLang="en-US" sz="1600" dirty="0"/>
              <a:t>端：将</a:t>
            </a:r>
            <a:r>
              <a:rPr lang="zh-CN" altLang="en-US" sz="1600" dirty="0">
                <a:sym typeface="+mn-ea"/>
              </a:rPr>
              <a:t>一帧图像（</a:t>
            </a:r>
            <a:r>
              <a:rPr lang="en-US" altLang="zh-CN" sz="1600" dirty="0">
                <a:sym typeface="+mn-ea"/>
              </a:rPr>
              <a:t>1280 * 720</a:t>
            </a:r>
            <a:r>
              <a:rPr lang="zh-CN" altLang="en-US" sz="1600" dirty="0">
                <a:sym typeface="+mn-ea"/>
              </a:rPr>
              <a:t>）分</a:t>
            </a:r>
            <a:r>
              <a:rPr lang="en-US" altLang="zh-CN" sz="1600" dirty="0">
                <a:sym typeface="+mn-ea"/>
              </a:rPr>
              <a:t> 1440 </a:t>
            </a:r>
            <a:r>
              <a:rPr lang="zh-CN" altLang="en-US" sz="1600" dirty="0">
                <a:sym typeface="+mn-ea"/>
              </a:rPr>
              <a:t>个数据包发送，并</a:t>
            </a:r>
            <a:r>
              <a:rPr lang="zh-CN" altLang="en-US" sz="1600" dirty="0"/>
              <a:t>对每一个</a:t>
            </a:r>
            <a:r>
              <a:rPr lang="zh-CN" altLang="en-US" sz="1600" dirty="0">
                <a:sym typeface="+mn-ea"/>
              </a:rPr>
              <a:t>数据包</a:t>
            </a:r>
            <a:r>
              <a:rPr lang="zh-CN" altLang="en-US" sz="1600" dirty="0"/>
              <a:t>添加包头</a:t>
            </a:r>
            <a:r>
              <a:rPr lang="en-US" altLang="zh-CN" sz="1600" dirty="0"/>
              <a:t> —— 4</a:t>
            </a:r>
            <a:r>
              <a:rPr lang="zh-CN" altLang="en-US" sz="1600" dirty="0"/>
              <a:t>个字节的数据包序号</a:t>
            </a:r>
          </a:p>
        </p:txBody>
      </p:sp>
      <p:sp>
        <p:nvSpPr>
          <p:cNvPr id="5" name="标题 1"/>
          <p:cNvSpPr>
            <a:spLocks noGrp="1"/>
          </p:cNvSpPr>
          <p:nvPr>
            <p:custDataLst>
              <p:tags r:id="rId2"/>
            </p:custDataLst>
          </p:nvPr>
        </p:nvSpPr>
        <p:spPr>
          <a:xfrm>
            <a:off x="788035" y="3545840"/>
            <a:ext cx="4719320" cy="155003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en-US" altLang="zh-CN" sz="1600" dirty="0"/>
              <a:t>PC端：上位机依据接收到数据包的</a:t>
            </a:r>
            <a:r>
              <a:rPr lang="zh-CN" altLang="en-US" sz="1600" dirty="0"/>
              <a:t>包</a:t>
            </a:r>
            <a:r>
              <a:rPr lang="en-US" altLang="zh-CN" sz="1600" dirty="0"/>
              <a:t>序号将其填充至</a:t>
            </a:r>
            <a:r>
              <a:rPr lang="zh-CN" altLang="en-US" sz="1600" dirty="0"/>
              <a:t>一帧</a:t>
            </a:r>
            <a:r>
              <a:rPr lang="en-US" altLang="zh-CN" sz="1600" dirty="0"/>
              <a:t>图像的相应位置</a:t>
            </a:r>
            <a:r>
              <a:rPr lang="zh-CN" altLang="en-US" sz="1600" dirty="0"/>
              <a:t>，如果出现</a:t>
            </a:r>
            <a:r>
              <a:rPr lang="en-US" altLang="zh-CN" sz="1600" dirty="0"/>
              <a:t>UDP</a:t>
            </a:r>
            <a:r>
              <a:rPr lang="zh-CN" altLang="en-US" sz="1600" dirty="0"/>
              <a:t>丢包问题，则将丢失数据包相应的图像位置上用上一帧图像对应位置的数据代替，实现类似插帧效果</a:t>
            </a:r>
          </a:p>
        </p:txBody>
      </p:sp>
      <p:pic>
        <p:nvPicPr>
          <p:cNvPr id="9" name="图片 8">
            <a:extLst>
              <a:ext uri="{FF2B5EF4-FFF2-40B4-BE49-F238E27FC236}">
                <a16:creationId xmlns:a16="http://schemas.microsoft.com/office/drawing/2014/main" id="{E3F29CBC-1C4B-271B-C551-BE32D68F97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7615" y="1427296"/>
            <a:ext cx="5037257" cy="4237087"/>
          </a:xfrm>
          <a:prstGeom prst="rect">
            <a:avLst/>
          </a:prstGeom>
        </p:spPr>
      </p:pic>
      <p:sp>
        <p:nvSpPr>
          <p:cNvPr id="10" name="矩形 9">
            <a:extLst>
              <a:ext uri="{FF2B5EF4-FFF2-40B4-BE49-F238E27FC236}">
                <a16:creationId xmlns:a16="http://schemas.microsoft.com/office/drawing/2014/main" id="{5EF1C8A4-7FC4-6AAA-10EA-CC1B62A46D86}"/>
              </a:ext>
            </a:extLst>
          </p:cNvPr>
          <p:cNvSpPr/>
          <p:nvPr/>
        </p:nvSpPr>
        <p:spPr>
          <a:xfrm>
            <a:off x="7374507" y="2110315"/>
            <a:ext cx="753943" cy="424767"/>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11FB72FF-256E-F44B-F972-47695CB31212}"/>
              </a:ext>
            </a:extLst>
          </p:cNvPr>
          <p:cNvSpPr/>
          <p:nvPr/>
        </p:nvSpPr>
        <p:spPr>
          <a:xfrm>
            <a:off x="7374507" y="2938590"/>
            <a:ext cx="753943" cy="2492113"/>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86D8BE0-A18D-E7E5-C7DB-9F86ECF0F158}"/>
              </a:ext>
            </a:extLst>
          </p:cNvPr>
          <p:cNvSpPr/>
          <p:nvPr/>
        </p:nvSpPr>
        <p:spPr>
          <a:xfrm>
            <a:off x="8988083" y="2098918"/>
            <a:ext cx="1059383" cy="428072"/>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1D29D9F-BE30-72E3-14E8-80C534E5E37F}"/>
              </a:ext>
            </a:extLst>
          </p:cNvPr>
          <p:cNvSpPr/>
          <p:nvPr/>
        </p:nvSpPr>
        <p:spPr>
          <a:xfrm>
            <a:off x="8988083" y="2971246"/>
            <a:ext cx="1059383" cy="2475481"/>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9096735-79AD-D4A6-6A59-FA4BAAC2320A}"/>
              </a:ext>
            </a:extLst>
          </p:cNvPr>
          <p:cNvSpPr/>
          <p:nvPr/>
        </p:nvSpPr>
        <p:spPr>
          <a:xfrm>
            <a:off x="8988083" y="2535082"/>
            <a:ext cx="1059383" cy="428072"/>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4BFE198-05B3-7F9F-7DC6-26B4FB9E96BA}"/>
              </a:ext>
            </a:extLst>
          </p:cNvPr>
          <p:cNvSpPr/>
          <p:nvPr/>
        </p:nvSpPr>
        <p:spPr>
          <a:xfrm>
            <a:off x="6096000" y="2107010"/>
            <a:ext cx="723254" cy="3323694"/>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48907F1-E683-00E5-C740-7E20C63147E1}"/>
              </a:ext>
            </a:extLst>
          </p:cNvPr>
          <p:cNvSpPr txBox="1"/>
          <p:nvPr/>
        </p:nvSpPr>
        <p:spPr>
          <a:xfrm>
            <a:off x="6096000" y="5544671"/>
            <a:ext cx="4347926" cy="523220"/>
          </a:xfrm>
          <a:prstGeom prst="rect">
            <a:avLst/>
          </a:prstGeom>
          <a:noFill/>
        </p:spPr>
        <p:txBody>
          <a:bodyPr wrap="square" rtlCol="0">
            <a:spAutoFit/>
          </a:bodyPr>
          <a:lstStyle/>
          <a:p>
            <a:r>
              <a:rPr lang="zh-CN" altLang="en-US" sz="1400" b="1" dirty="0">
                <a:solidFill>
                  <a:srgbClr val="244C89"/>
                </a:solidFill>
                <a:ea typeface="思源黑体" panose="020B0500000000000000"/>
              </a:rPr>
              <a:t>一个</a:t>
            </a:r>
            <a:r>
              <a:rPr lang="en-US" altLang="zh-CN" sz="1400" b="1" dirty="0" err="1">
                <a:solidFill>
                  <a:srgbClr val="244C89"/>
                </a:solidFill>
                <a:ea typeface="思源黑体" panose="020B0500000000000000"/>
              </a:rPr>
              <a:t>frame_buffer</a:t>
            </a:r>
            <a:r>
              <a:rPr lang="zh-CN" altLang="en-US" sz="1400" b="1" dirty="0">
                <a:solidFill>
                  <a:srgbClr val="244C89"/>
                </a:solidFill>
                <a:ea typeface="思源黑体" panose="020B0500000000000000"/>
              </a:rPr>
              <a:t>用于存储上一帧数据，当前帧到来后替换相应位置数据</a:t>
            </a:r>
          </a:p>
        </p:txBody>
      </p:sp>
      <p:pic>
        <p:nvPicPr>
          <p:cNvPr id="3" name="图片 1">
            <a:extLst>
              <a:ext uri="{FF2B5EF4-FFF2-40B4-BE49-F238E27FC236}">
                <a16:creationId xmlns:a16="http://schemas.microsoft.com/office/drawing/2014/main" id="{6AD90A09-7DA2-6CE0-D9A2-32DFEDCA5C66}"/>
              </a:ext>
            </a:extLst>
          </p:cNvPr>
          <p:cNvPicPr>
            <a:picLocks noChangeAspect="1"/>
          </p:cNvPicPr>
          <p:nvPr>
            <p:custDataLst>
              <p:tags r:id="rId3"/>
            </p:custDataLst>
          </p:nvPr>
        </p:nvPicPr>
        <p:blipFill>
          <a:blip r:embed="rId7"/>
          <a:stretch>
            <a:fillRect/>
          </a:stretch>
        </p:blipFill>
        <p:spPr>
          <a:xfrm>
            <a:off x="11491454" y="0"/>
            <a:ext cx="700546" cy="466531"/>
          </a:xfrm>
          <a:prstGeom prst="rect">
            <a:avLst/>
          </a:prstGeom>
        </p:spPr>
      </p:pic>
    </p:spTree>
    <p:extLst>
      <p:ext uri="{BB962C8B-B14F-4D97-AF65-F5344CB8AC3E}">
        <p14:creationId xmlns:p14="http://schemas.microsoft.com/office/powerpoint/2010/main" val="127257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5562994" cy="456129"/>
          </a:xfrm>
        </p:spPr>
        <p:txBody>
          <a:bodyPr/>
          <a:lstStyle/>
          <a:p>
            <a:pPr>
              <a:lnSpc>
                <a:spcPct val="120000"/>
              </a:lnSpc>
            </a:pPr>
            <a:r>
              <a:rPr lang="zh-CN" altLang="en-US" dirty="0"/>
              <a:t>针对</a:t>
            </a:r>
            <a:r>
              <a:rPr lang="en-US" altLang="zh-CN" dirty="0"/>
              <a:t>UDP</a:t>
            </a:r>
            <a:r>
              <a:rPr lang="zh-CN" altLang="en-US" dirty="0"/>
              <a:t>丢包的算法解决方案</a:t>
            </a:r>
          </a:p>
        </p:txBody>
      </p:sp>
      <p:sp>
        <p:nvSpPr>
          <p:cNvPr id="4" name="标题 1"/>
          <p:cNvSpPr>
            <a:spLocks noGrp="1"/>
          </p:cNvSpPr>
          <p:nvPr>
            <p:custDataLst>
              <p:tags r:id="rId1"/>
            </p:custDataLst>
          </p:nvPr>
        </p:nvSpPr>
        <p:spPr>
          <a:xfrm>
            <a:off x="788035" y="2188210"/>
            <a:ext cx="4565015" cy="998220"/>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en-US" altLang="zh-CN" sz="1600" dirty="0"/>
              <a:t>FPGA</a:t>
            </a:r>
            <a:r>
              <a:rPr lang="zh-CN" altLang="en-US" sz="1600" dirty="0"/>
              <a:t>端：将</a:t>
            </a:r>
            <a:r>
              <a:rPr lang="zh-CN" altLang="en-US" sz="1600" dirty="0">
                <a:sym typeface="+mn-ea"/>
              </a:rPr>
              <a:t>一帧图像（</a:t>
            </a:r>
            <a:r>
              <a:rPr lang="en-US" altLang="zh-CN" sz="1600" dirty="0">
                <a:sym typeface="+mn-ea"/>
              </a:rPr>
              <a:t>1280 * 720</a:t>
            </a:r>
            <a:r>
              <a:rPr lang="zh-CN" altLang="en-US" sz="1600" dirty="0">
                <a:sym typeface="+mn-ea"/>
              </a:rPr>
              <a:t>）分</a:t>
            </a:r>
            <a:r>
              <a:rPr lang="en-US" altLang="zh-CN" sz="1600" dirty="0">
                <a:sym typeface="+mn-ea"/>
              </a:rPr>
              <a:t> 1440 </a:t>
            </a:r>
            <a:r>
              <a:rPr lang="zh-CN" altLang="en-US" sz="1600" dirty="0">
                <a:sym typeface="+mn-ea"/>
              </a:rPr>
              <a:t>个数据包发送，并</a:t>
            </a:r>
            <a:r>
              <a:rPr lang="zh-CN" altLang="en-US" sz="1600" dirty="0"/>
              <a:t>对每一个</a:t>
            </a:r>
            <a:r>
              <a:rPr lang="zh-CN" altLang="en-US" sz="1600" dirty="0">
                <a:sym typeface="+mn-ea"/>
              </a:rPr>
              <a:t>数据包</a:t>
            </a:r>
            <a:r>
              <a:rPr lang="zh-CN" altLang="en-US" sz="1600" dirty="0"/>
              <a:t>添加包头</a:t>
            </a:r>
            <a:r>
              <a:rPr lang="en-US" altLang="zh-CN" sz="1600" dirty="0"/>
              <a:t> —— 4</a:t>
            </a:r>
            <a:r>
              <a:rPr lang="zh-CN" altLang="en-US" sz="1600" dirty="0"/>
              <a:t>个字节的数据包序号</a:t>
            </a:r>
          </a:p>
        </p:txBody>
      </p:sp>
      <p:sp>
        <p:nvSpPr>
          <p:cNvPr id="5" name="标题 1"/>
          <p:cNvSpPr>
            <a:spLocks noGrp="1"/>
          </p:cNvSpPr>
          <p:nvPr>
            <p:custDataLst>
              <p:tags r:id="rId2"/>
            </p:custDataLst>
          </p:nvPr>
        </p:nvSpPr>
        <p:spPr>
          <a:xfrm>
            <a:off x="788035" y="3545840"/>
            <a:ext cx="4719320" cy="155003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en-US" altLang="zh-CN" sz="1600" dirty="0"/>
              <a:t>PC端：上位机依据接收到数据包的</a:t>
            </a:r>
            <a:r>
              <a:rPr lang="zh-CN" altLang="en-US" sz="1600" dirty="0"/>
              <a:t>包</a:t>
            </a:r>
            <a:r>
              <a:rPr lang="en-US" altLang="zh-CN" sz="1600" dirty="0"/>
              <a:t>序号将其填充至</a:t>
            </a:r>
            <a:r>
              <a:rPr lang="zh-CN" altLang="en-US" sz="1600" dirty="0"/>
              <a:t>一帧</a:t>
            </a:r>
            <a:r>
              <a:rPr lang="en-US" altLang="zh-CN" sz="1600" dirty="0"/>
              <a:t>图像的相应位置</a:t>
            </a:r>
            <a:r>
              <a:rPr lang="zh-CN" altLang="en-US" sz="1600" dirty="0"/>
              <a:t>，如果出现</a:t>
            </a:r>
            <a:r>
              <a:rPr lang="en-US" altLang="zh-CN" sz="1600" dirty="0"/>
              <a:t>UDP</a:t>
            </a:r>
            <a:r>
              <a:rPr lang="zh-CN" altLang="en-US" sz="1600" dirty="0"/>
              <a:t>丢包问题，则将丢失数据包相应的图像位置上用上一帧图像对应位置的数据代替，实现类似插帧效果</a:t>
            </a:r>
          </a:p>
        </p:txBody>
      </p:sp>
      <p:pic>
        <p:nvPicPr>
          <p:cNvPr id="3" name="图片 2">
            <a:extLst>
              <a:ext uri="{FF2B5EF4-FFF2-40B4-BE49-F238E27FC236}">
                <a16:creationId xmlns:a16="http://schemas.microsoft.com/office/drawing/2014/main" id="{4E086343-E63C-DAD7-DB86-6EB50F466CE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524" r="399"/>
          <a:stretch/>
        </p:blipFill>
        <p:spPr bwMode="auto">
          <a:xfrm>
            <a:off x="5449570" y="1772693"/>
            <a:ext cx="5910457" cy="3186884"/>
          </a:xfrm>
          <a:prstGeom prst="rect">
            <a:avLst/>
          </a:prstGeom>
          <a:noFill/>
          <a:ln>
            <a:noFill/>
          </a:ln>
        </p:spPr>
      </p:pic>
      <p:sp>
        <p:nvSpPr>
          <p:cNvPr id="6" name="文本框 5">
            <a:extLst>
              <a:ext uri="{FF2B5EF4-FFF2-40B4-BE49-F238E27FC236}">
                <a16:creationId xmlns:a16="http://schemas.microsoft.com/office/drawing/2014/main" id="{5D40CBFD-7492-D9F8-6447-BEC4336FA846}"/>
              </a:ext>
            </a:extLst>
          </p:cNvPr>
          <p:cNvSpPr txBox="1"/>
          <p:nvPr/>
        </p:nvSpPr>
        <p:spPr>
          <a:xfrm>
            <a:off x="7765778" y="5215563"/>
            <a:ext cx="4347926" cy="307777"/>
          </a:xfrm>
          <a:prstGeom prst="rect">
            <a:avLst/>
          </a:prstGeom>
          <a:noFill/>
        </p:spPr>
        <p:txBody>
          <a:bodyPr wrap="square" rtlCol="0">
            <a:spAutoFit/>
          </a:bodyPr>
          <a:lstStyle/>
          <a:p>
            <a:r>
              <a:rPr lang="zh-CN" altLang="en-US" sz="1400" b="1" dirty="0">
                <a:solidFill>
                  <a:srgbClr val="244C89"/>
                </a:solidFill>
                <a:ea typeface="思源黑体" panose="020B0500000000000000"/>
              </a:rPr>
              <a:t>处理丢包后的图像</a:t>
            </a:r>
          </a:p>
        </p:txBody>
      </p:sp>
      <p:pic>
        <p:nvPicPr>
          <p:cNvPr id="7" name="图片 1">
            <a:extLst>
              <a:ext uri="{FF2B5EF4-FFF2-40B4-BE49-F238E27FC236}">
                <a16:creationId xmlns:a16="http://schemas.microsoft.com/office/drawing/2014/main" id="{8D8AE048-8A81-697C-2D22-98368BEC989B}"/>
              </a:ext>
            </a:extLst>
          </p:cNvPr>
          <p:cNvPicPr>
            <a:picLocks noChangeAspect="1"/>
          </p:cNvPicPr>
          <p:nvPr>
            <p:custDataLst>
              <p:tags r:id="rId3"/>
            </p:custDataLst>
          </p:nvPr>
        </p:nvPicPr>
        <p:blipFill>
          <a:blip r:embed="rId7"/>
          <a:stretch>
            <a:fillRect/>
          </a:stretch>
        </p:blipFill>
        <p:spPr>
          <a:xfrm>
            <a:off x="11491454" y="0"/>
            <a:ext cx="700546" cy="466531"/>
          </a:xfrm>
          <a:prstGeom prst="rect">
            <a:avLst/>
          </a:prstGeom>
        </p:spPr>
      </p:pic>
    </p:spTree>
    <p:extLst>
      <p:ext uri="{BB962C8B-B14F-4D97-AF65-F5344CB8AC3E}">
        <p14:creationId xmlns:p14="http://schemas.microsoft.com/office/powerpoint/2010/main" val="3458815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91813" y="2443843"/>
            <a:ext cx="1630576"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04</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5277" y="3069277"/>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rPr>
              <a:t>性能指标</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5"/>
          <a:stretch>
            <a:fillRect/>
          </a:stretch>
        </p:blipFill>
        <p:spPr>
          <a:xfrm>
            <a:off x="5439747" y="365167"/>
            <a:ext cx="1484630" cy="9886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C8AC3-B6CE-A546-BE43-CE3E744DCC53}"/>
              </a:ext>
            </a:extLst>
          </p:cNvPr>
          <p:cNvSpPr>
            <a:spLocks noGrp="1"/>
          </p:cNvSpPr>
          <p:nvPr>
            <p:ph type="title"/>
          </p:nvPr>
        </p:nvSpPr>
        <p:spPr/>
        <p:txBody>
          <a:bodyPr/>
          <a:lstStyle/>
          <a:p>
            <a:r>
              <a:rPr lang="zh-CN" altLang="en-US" dirty="0"/>
              <a:t>板上的资源使用</a:t>
            </a:r>
          </a:p>
        </p:txBody>
      </p:sp>
      <p:graphicFrame>
        <p:nvGraphicFramePr>
          <p:cNvPr id="3" name="表格 3">
            <a:extLst>
              <a:ext uri="{FF2B5EF4-FFF2-40B4-BE49-F238E27FC236}">
                <a16:creationId xmlns:a16="http://schemas.microsoft.com/office/drawing/2014/main" id="{3BB1D246-0396-73F6-9339-665EAC72F1AC}"/>
              </a:ext>
            </a:extLst>
          </p:cNvPr>
          <p:cNvGraphicFramePr>
            <a:graphicFrameLocks noGrp="1"/>
          </p:cNvGraphicFramePr>
          <p:nvPr>
            <p:extLst>
              <p:ext uri="{D42A27DB-BD31-4B8C-83A1-F6EECF244321}">
                <p14:modId xmlns:p14="http://schemas.microsoft.com/office/powerpoint/2010/main" val="4111902412"/>
              </p:ext>
            </p:extLst>
          </p:nvPr>
        </p:nvGraphicFramePr>
        <p:xfrm>
          <a:off x="1724090" y="1574800"/>
          <a:ext cx="8554100" cy="1854200"/>
        </p:xfrm>
        <a:graphic>
          <a:graphicData uri="http://schemas.openxmlformats.org/drawingml/2006/table">
            <a:tbl>
              <a:tblPr firstRow="1" bandRow="1">
                <a:tableStyleId>{21E4AEA4-8DFA-4A89-87EB-49C32662AFE0}</a:tableStyleId>
              </a:tblPr>
              <a:tblGrid>
                <a:gridCol w="2138525">
                  <a:extLst>
                    <a:ext uri="{9D8B030D-6E8A-4147-A177-3AD203B41FA5}">
                      <a16:colId xmlns:a16="http://schemas.microsoft.com/office/drawing/2014/main" val="2545862775"/>
                    </a:ext>
                  </a:extLst>
                </a:gridCol>
                <a:gridCol w="2138525">
                  <a:extLst>
                    <a:ext uri="{9D8B030D-6E8A-4147-A177-3AD203B41FA5}">
                      <a16:colId xmlns:a16="http://schemas.microsoft.com/office/drawing/2014/main" val="3705885119"/>
                    </a:ext>
                  </a:extLst>
                </a:gridCol>
                <a:gridCol w="2138525">
                  <a:extLst>
                    <a:ext uri="{9D8B030D-6E8A-4147-A177-3AD203B41FA5}">
                      <a16:colId xmlns:a16="http://schemas.microsoft.com/office/drawing/2014/main" val="2658015261"/>
                    </a:ext>
                  </a:extLst>
                </a:gridCol>
                <a:gridCol w="2138525">
                  <a:extLst>
                    <a:ext uri="{9D8B030D-6E8A-4147-A177-3AD203B41FA5}">
                      <a16:colId xmlns:a16="http://schemas.microsoft.com/office/drawing/2014/main" val="1276402325"/>
                    </a:ext>
                  </a:extLst>
                </a:gridCol>
              </a:tblGrid>
              <a:tr h="370840">
                <a:tc>
                  <a:txBody>
                    <a:bodyPr/>
                    <a:lstStyle/>
                    <a:p>
                      <a:pPr algn="ctr"/>
                      <a:r>
                        <a:rPr lang="zh-CN" altLang="en-US" dirty="0">
                          <a:ea typeface="思源黑体" panose="020B0500000000000000"/>
                        </a:rPr>
                        <a:t>逻辑资源</a:t>
                      </a:r>
                    </a:p>
                  </a:txBody>
                  <a:tcPr anchor="ctr"/>
                </a:tc>
                <a:tc>
                  <a:txBody>
                    <a:bodyPr/>
                    <a:lstStyle/>
                    <a:p>
                      <a:pPr algn="ctr"/>
                      <a:r>
                        <a:rPr lang="zh-CN" altLang="en-US" dirty="0">
                          <a:ea typeface="思源黑体" panose="020B0500000000000000"/>
                        </a:rPr>
                        <a:t>使用量</a:t>
                      </a:r>
                    </a:p>
                  </a:txBody>
                  <a:tcPr anchor="ctr"/>
                </a:tc>
                <a:tc>
                  <a:txBody>
                    <a:bodyPr/>
                    <a:lstStyle/>
                    <a:p>
                      <a:pPr algn="ctr"/>
                      <a:r>
                        <a:rPr lang="zh-CN" altLang="en-US" dirty="0">
                          <a:ea typeface="思源黑体" panose="020B0500000000000000"/>
                        </a:rPr>
                        <a:t>总量</a:t>
                      </a:r>
                    </a:p>
                  </a:txBody>
                  <a:tcPr anchor="ctr"/>
                </a:tc>
                <a:tc>
                  <a:txBody>
                    <a:bodyPr/>
                    <a:lstStyle/>
                    <a:p>
                      <a:pPr algn="ctr"/>
                      <a:r>
                        <a:rPr lang="zh-CN" altLang="en-US" dirty="0">
                          <a:ea typeface="思源黑体" panose="020B0500000000000000"/>
                        </a:rPr>
                        <a:t>使用占比</a:t>
                      </a:r>
                    </a:p>
                  </a:txBody>
                  <a:tcPr anchor="ctr"/>
                </a:tc>
                <a:extLst>
                  <a:ext uri="{0D108BD9-81ED-4DB2-BD59-A6C34878D82A}">
                    <a16:rowId xmlns:a16="http://schemas.microsoft.com/office/drawing/2014/main" val="2946727643"/>
                  </a:ext>
                </a:extLst>
              </a:tr>
              <a:tr h="370840">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LUTs</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22217</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42800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51.91%</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1465209823"/>
                  </a:ext>
                </a:extLst>
              </a:tr>
              <a:tr h="370840">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REGs</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14117</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64200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21.99%</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4177655418"/>
                  </a:ext>
                </a:extLst>
              </a:tr>
              <a:tr h="370840">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DRM</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128.5</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134</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95.90%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1994498329"/>
                  </a:ext>
                </a:extLst>
              </a:tr>
              <a:tr h="370840">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I/O</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166</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296</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56.08%</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extLst>
                  <a:ext uri="{0D108BD9-81ED-4DB2-BD59-A6C34878D82A}">
                    <a16:rowId xmlns:a16="http://schemas.microsoft.com/office/drawing/2014/main" val="2485560471"/>
                  </a:ext>
                </a:extLst>
              </a:tr>
            </a:tbl>
          </a:graphicData>
        </a:graphic>
      </p:graphicFrame>
      <p:graphicFrame>
        <p:nvGraphicFramePr>
          <p:cNvPr id="6" name="图表 5">
            <a:extLst>
              <a:ext uri="{FF2B5EF4-FFF2-40B4-BE49-F238E27FC236}">
                <a16:creationId xmlns:a16="http://schemas.microsoft.com/office/drawing/2014/main" id="{04C8DA00-0754-CBC3-A77D-AF8EECB65F91}"/>
              </a:ext>
            </a:extLst>
          </p:cNvPr>
          <p:cNvGraphicFramePr/>
          <p:nvPr>
            <p:extLst>
              <p:ext uri="{D42A27DB-BD31-4B8C-83A1-F6EECF244321}">
                <p14:modId xmlns:p14="http://schemas.microsoft.com/office/powerpoint/2010/main" val="3146339658"/>
              </p:ext>
            </p:extLst>
          </p:nvPr>
        </p:nvGraphicFramePr>
        <p:xfrm>
          <a:off x="1724090" y="3638939"/>
          <a:ext cx="4182188" cy="25460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a:extLst>
              <a:ext uri="{FF2B5EF4-FFF2-40B4-BE49-F238E27FC236}">
                <a16:creationId xmlns:a16="http://schemas.microsoft.com/office/drawing/2014/main" id="{07D6B612-E467-4A0D-6C80-1B6BC7252BB7}"/>
              </a:ext>
            </a:extLst>
          </p:cNvPr>
          <p:cNvGraphicFramePr/>
          <p:nvPr>
            <p:extLst>
              <p:ext uri="{D42A27DB-BD31-4B8C-83A1-F6EECF244321}">
                <p14:modId xmlns:p14="http://schemas.microsoft.com/office/powerpoint/2010/main" val="1033655406"/>
              </p:ext>
            </p:extLst>
          </p:nvPr>
        </p:nvGraphicFramePr>
        <p:xfrm>
          <a:off x="6096000" y="3638939"/>
          <a:ext cx="4182188" cy="25460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558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682C24-9257-A0EC-2765-545010E58ADF}"/>
              </a:ext>
            </a:extLst>
          </p:cNvPr>
          <p:cNvSpPr>
            <a:spLocks noGrp="1"/>
          </p:cNvSpPr>
          <p:nvPr>
            <p:ph type="title"/>
          </p:nvPr>
        </p:nvSpPr>
        <p:spPr>
          <a:xfrm>
            <a:off x="1406897" y="752801"/>
            <a:ext cx="2026767" cy="456129"/>
          </a:xfrm>
        </p:spPr>
        <p:txBody>
          <a:bodyPr/>
          <a:lstStyle/>
          <a:p>
            <a:r>
              <a:rPr lang="zh-CN" altLang="en-US" dirty="0"/>
              <a:t>传输性能指标</a:t>
            </a:r>
          </a:p>
        </p:txBody>
      </p:sp>
      <p:pic>
        <p:nvPicPr>
          <p:cNvPr id="8" name="图片 7">
            <a:extLst>
              <a:ext uri="{FF2B5EF4-FFF2-40B4-BE49-F238E27FC236}">
                <a16:creationId xmlns:a16="http://schemas.microsoft.com/office/drawing/2014/main" id="{47256B58-AAC0-A4AC-791F-72FF9D912D97}"/>
              </a:ext>
            </a:extLst>
          </p:cNvPr>
          <p:cNvPicPr>
            <a:picLocks noChangeAspect="1"/>
          </p:cNvPicPr>
          <p:nvPr/>
        </p:nvPicPr>
        <p:blipFill>
          <a:blip r:embed="rId4"/>
          <a:stretch>
            <a:fillRect/>
          </a:stretch>
        </p:blipFill>
        <p:spPr>
          <a:xfrm>
            <a:off x="4463786" y="1614195"/>
            <a:ext cx="6881112" cy="1828502"/>
          </a:xfrm>
          <a:prstGeom prst="rect">
            <a:avLst/>
          </a:prstGeom>
        </p:spPr>
      </p:pic>
      <p:pic>
        <p:nvPicPr>
          <p:cNvPr id="10" name="图片 9">
            <a:extLst>
              <a:ext uri="{FF2B5EF4-FFF2-40B4-BE49-F238E27FC236}">
                <a16:creationId xmlns:a16="http://schemas.microsoft.com/office/drawing/2014/main" id="{4F4107BA-0688-CC87-EA44-604006AF3D6A}"/>
              </a:ext>
            </a:extLst>
          </p:cNvPr>
          <p:cNvPicPr>
            <a:picLocks noChangeAspect="1"/>
          </p:cNvPicPr>
          <p:nvPr/>
        </p:nvPicPr>
        <p:blipFill>
          <a:blip r:embed="rId5"/>
          <a:stretch>
            <a:fillRect/>
          </a:stretch>
        </p:blipFill>
        <p:spPr>
          <a:xfrm>
            <a:off x="4463785" y="3605933"/>
            <a:ext cx="6881111" cy="2378972"/>
          </a:xfrm>
          <a:prstGeom prst="rect">
            <a:avLst/>
          </a:prstGeom>
        </p:spPr>
      </p:pic>
      <p:pic>
        <p:nvPicPr>
          <p:cNvPr id="11" name="图片 10">
            <a:extLst>
              <a:ext uri="{FF2B5EF4-FFF2-40B4-BE49-F238E27FC236}">
                <a16:creationId xmlns:a16="http://schemas.microsoft.com/office/drawing/2014/main" id="{7F35338B-2750-BB31-D620-9F9B18832E6D}"/>
              </a:ext>
            </a:extLst>
          </p:cNvPr>
          <p:cNvPicPr>
            <a:picLocks noChangeAspect="1"/>
          </p:cNvPicPr>
          <p:nvPr/>
        </p:nvPicPr>
        <p:blipFill>
          <a:blip r:embed="rId6"/>
          <a:stretch>
            <a:fillRect/>
          </a:stretch>
        </p:blipFill>
        <p:spPr>
          <a:xfrm>
            <a:off x="588410" y="2883851"/>
            <a:ext cx="3207345" cy="1682174"/>
          </a:xfrm>
          <a:prstGeom prst="rect">
            <a:avLst/>
          </a:prstGeom>
        </p:spPr>
      </p:pic>
      <p:sp>
        <p:nvSpPr>
          <p:cNvPr id="12" name="箭头: 左弧形 11">
            <a:extLst>
              <a:ext uri="{FF2B5EF4-FFF2-40B4-BE49-F238E27FC236}">
                <a16:creationId xmlns:a16="http://schemas.microsoft.com/office/drawing/2014/main" id="{00A8F481-DA62-D969-D950-AF7A9966F165}"/>
              </a:ext>
            </a:extLst>
          </p:cNvPr>
          <p:cNvSpPr/>
          <p:nvPr/>
        </p:nvSpPr>
        <p:spPr>
          <a:xfrm rot="17966329">
            <a:off x="3033000" y="3362302"/>
            <a:ext cx="781432" cy="2193393"/>
          </a:xfrm>
          <a:prstGeom prst="curvedRightArrow">
            <a:avLst>
              <a:gd name="adj1" fmla="val 25000"/>
              <a:gd name="adj2" fmla="val 54586"/>
              <a:gd name="adj3" fmla="val 232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 name="箭头: 右弧形 15">
            <a:extLst>
              <a:ext uri="{FF2B5EF4-FFF2-40B4-BE49-F238E27FC236}">
                <a16:creationId xmlns:a16="http://schemas.microsoft.com/office/drawing/2014/main" id="{03A27E07-5789-635A-8390-7F0E28A4C4B7}"/>
              </a:ext>
            </a:extLst>
          </p:cNvPr>
          <p:cNvSpPr/>
          <p:nvPr/>
        </p:nvSpPr>
        <p:spPr>
          <a:xfrm rot="15350265">
            <a:off x="3102326" y="1443100"/>
            <a:ext cx="731520" cy="2090057"/>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标题 1">
            <a:extLst>
              <a:ext uri="{FF2B5EF4-FFF2-40B4-BE49-F238E27FC236}">
                <a16:creationId xmlns:a16="http://schemas.microsoft.com/office/drawing/2014/main" id="{26C05CF5-587F-28E5-3E34-6A7A95026FE1}"/>
              </a:ext>
            </a:extLst>
          </p:cNvPr>
          <p:cNvSpPr>
            <a:spLocks noGrp="1"/>
          </p:cNvSpPr>
          <p:nvPr>
            <p:custDataLst>
              <p:tags r:id="rId1"/>
            </p:custDataLst>
          </p:nvPr>
        </p:nvSpPr>
        <p:spPr>
          <a:xfrm>
            <a:off x="2884845" y="1698274"/>
            <a:ext cx="1059426" cy="359047"/>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zh-CN" altLang="en-US" sz="1600" dirty="0"/>
              <a:t>网口传输</a:t>
            </a:r>
          </a:p>
        </p:txBody>
      </p:sp>
      <p:sp>
        <p:nvSpPr>
          <p:cNvPr id="18" name="标题 1">
            <a:extLst>
              <a:ext uri="{FF2B5EF4-FFF2-40B4-BE49-F238E27FC236}">
                <a16:creationId xmlns:a16="http://schemas.microsoft.com/office/drawing/2014/main" id="{D7A220F1-0CA6-D2A9-4675-A9CD5D0054C0}"/>
              </a:ext>
            </a:extLst>
          </p:cNvPr>
          <p:cNvSpPr>
            <a:spLocks noGrp="1"/>
          </p:cNvSpPr>
          <p:nvPr>
            <p:custDataLst>
              <p:tags r:id="rId2"/>
            </p:custDataLst>
          </p:nvPr>
        </p:nvSpPr>
        <p:spPr>
          <a:xfrm>
            <a:off x="2884845" y="5043583"/>
            <a:ext cx="1059426" cy="359047"/>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anose="020B0500000000000000" pitchFamily="34" charset="-122"/>
                <a:cs typeface="+mj-cs"/>
              </a:defRPr>
            </a:lvl1pPr>
          </a:lstStyle>
          <a:p>
            <a:pPr>
              <a:lnSpc>
                <a:spcPct val="120000"/>
              </a:lnSpc>
            </a:pPr>
            <a:r>
              <a:rPr lang="en-US" altLang="zh-CN" sz="1600" dirty="0"/>
              <a:t>PCIe</a:t>
            </a:r>
            <a:r>
              <a:rPr lang="zh-CN" altLang="en-US" sz="1600" dirty="0"/>
              <a:t>传输</a:t>
            </a:r>
          </a:p>
        </p:txBody>
      </p:sp>
      <p:sp>
        <p:nvSpPr>
          <p:cNvPr id="19" name="流程图: 接点 18">
            <a:extLst>
              <a:ext uri="{FF2B5EF4-FFF2-40B4-BE49-F238E27FC236}">
                <a16:creationId xmlns:a16="http://schemas.microsoft.com/office/drawing/2014/main" id="{C2BB02AB-E530-90CB-8011-30CC8AA72A59}"/>
              </a:ext>
            </a:extLst>
          </p:cNvPr>
          <p:cNvSpPr/>
          <p:nvPr/>
        </p:nvSpPr>
        <p:spPr>
          <a:xfrm>
            <a:off x="2447084" y="3190184"/>
            <a:ext cx="437761" cy="26280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773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66967" y="2443843"/>
            <a:ext cx="168026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05</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46379" y="3044279"/>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rPr>
              <a:t>应用前景</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5"/>
          <a:stretch>
            <a:fillRect/>
          </a:stretch>
        </p:blipFill>
        <p:spPr>
          <a:xfrm>
            <a:off x="5439747" y="365167"/>
            <a:ext cx="1484630" cy="988695"/>
          </a:xfrm>
          <a:prstGeom prst="rect">
            <a:avLst/>
          </a:prstGeom>
        </p:spPr>
      </p:pic>
    </p:spTree>
    <p:extLst>
      <p:ext uri="{BB962C8B-B14F-4D97-AF65-F5344CB8AC3E}">
        <p14:creationId xmlns:p14="http://schemas.microsoft.com/office/powerpoint/2010/main" val="412747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a:t>应用前景</a:t>
            </a:r>
          </a:p>
        </p:txBody>
      </p:sp>
      <p:sp>
        <p:nvSpPr>
          <p:cNvPr id="10" name="TextBox 28"/>
          <p:cNvSpPr txBox="1"/>
          <p:nvPr/>
        </p:nvSpPr>
        <p:spPr>
          <a:xfrm>
            <a:off x="4211038" y="1963114"/>
            <a:ext cx="2607344"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边缘检测与计算机视觉</a:t>
            </a:r>
          </a:p>
        </p:txBody>
      </p:sp>
      <p:sp>
        <p:nvSpPr>
          <p:cNvPr id="11" name="矩形 10"/>
          <p:cNvSpPr/>
          <p:nvPr/>
        </p:nvSpPr>
        <p:spPr>
          <a:xfrm>
            <a:off x="4211037" y="2542603"/>
            <a:ext cx="6279850" cy="753668"/>
          </a:xfrm>
          <a:prstGeom prst="rect">
            <a:avLst/>
          </a:prstGeom>
        </p:spPr>
        <p:txBody>
          <a:bodyPr wrap="square" lIns="0" tIns="0" rIns="0" bIns="0">
            <a:spAutoFit/>
          </a:bodyPr>
          <a:lstStyle/>
          <a:p>
            <a:pPr algn="just">
              <a:lnSpc>
                <a:spcPct val="120000"/>
              </a:lnSpc>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边缘检测可以用于提取图像中的纹理和形状特征，因此可以作为图像预处理加快</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AI</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的识别速度以及</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AI</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的检测精度；同时边缘检测的特征提取功能加之</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FPGA</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的众多接口与可编程性，也可以应用于自动驾驶与机器人导航的实现之中。</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4211038" y="2306101"/>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 name="矩形 4"/>
          <p:cNvSpPr/>
          <p:nvPr/>
        </p:nvSpPr>
        <p:spPr>
          <a:xfrm>
            <a:off x="1701113" y="1691752"/>
            <a:ext cx="1890997" cy="1912059"/>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TextBox 28"/>
          <p:cNvSpPr txBox="1"/>
          <p:nvPr/>
        </p:nvSpPr>
        <p:spPr>
          <a:xfrm>
            <a:off x="1825095" y="4306462"/>
            <a:ext cx="2253331" cy="304379"/>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1800" b="1" dirty="0">
                <a:solidFill>
                  <a:srgbClr val="313D51"/>
                </a:solidFill>
                <a:latin typeface="思源黑体" panose="020B0500000000000000" pitchFamily="34" charset="-122"/>
                <a:ea typeface="思源黑体" panose="020B0500000000000000" pitchFamily="34" charset="-122"/>
              </a:rPr>
              <a:t>Soc</a:t>
            </a:r>
            <a:r>
              <a:rPr lang="zh-CN" altLang="en-US" sz="1800" b="1" dirty="0">
                <a:solidFill>
                  <a:srgbClr val="313D51"/>
                </a:solidFill>
                <a:latin typeface="思源黑体" panose="020B0500000000000000" pitchFamily="34" charset="-122"/>
                <a:ea typeface="思源黑体" panose="020B0500000000000000" pitchFamily="34" charset="-122"/>
              </a:rPr>
              <a:t>系统与摄影系统</a:t>
            </a:r>
          </a:p>
        </p:txBody>
      </p:sp>
      <p:sp>
        <p:nvSpPr>
          <p:cNvPr id="17" name="矩形 16"/>
          <p:cNvSpPr/>
          <p:nvPr/>
        </p:nvSpPr>
        <p:spPr>
          <a:xfrm>
            <a:off x="1825094" y="4885951"/>
            <a:ext cx="6279850" cy="753668"/>
          </a:xfrm>
          <a:prstGeom prst="rect">
            <a:avLst/>
          </a:prstGeom>
        </p:spPr>
        <p:txBody>
          <a:bodyPr wrap="square" lIns="0" tIns="0" rIns="0" bIns="0">
            <a:spAutoFit/>
          </a:bodyPr>
          <a:lstStyle/>
          <a:p>
            <a:pPr algn="just">
              <a:lnSpc>
                <a:spcPct val="120000"/>
              </a:lnSpc>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得益于玄铁</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E902</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软核多接口与可扩展性以及</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FPGA</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的图像采集功能，我们可以将该系统应用于智能交通系统的监控管理与医疗影像处理等领域；同时在软核上再加入拍照与</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SD</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卡存储功能，则该系统甚至可以成为一个轻量化的摄影相机。</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8" name="矩形 17"/>
          <p:cNvSpPr/>
          <p:nvPr/>
        </p:nvSpPr>
        <p:spPr>
          <a:xfrm>
            <a:off x="1825095" y="4649449"/>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p:cNvSpPr/>
          <p:nvPr/>
        </p:nvSpPr>
        <p:spPr>
          <a:xfrm>
            <a:off x="8574833" y="3953534"/>
            <a:ext cx="2015412" cy="2015411"/>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8" name="直接连接符 7"/>
          <p:cNvCxnSpPr/>
          <p:nvPr/>
        </p:nvCxnSpPr>
        <p:spPr>
          <a:xfrm>
            <a:off x="1825094" y="3842320"/>
            <a:ext cx="8665793" cy="0"/>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C992AFE-8120-D1B8-1822-027F161EDF7C}"/>
              </a:ext>
            </a:extLst>
          </p:cNvPr>
          <p:cNvPicPr>
            <a:picLocks noChangeAspect="1"/>
          </p:cNvPicPr>
          <p:nvPr>
            <p:custDataLst>
              <p:tags r:id="rId1"/>
            </p:custDataLst>
          </p:nvPr>
        </p:nvPicPr>
        <p:blipFill>
          <a:blip r:embed="rId4"/>
          <a:stretch>
            <a:fillRect/>
          </a:stretch>
        </p:blipFill>
        <p:spPr>
          <a:xfrm>
            <a:off x="11491454" y="0"/>
            <a:ext cx="700546" cy="466531"/>
          </a:xfrm>
          <a:prstGeom prst="rect">
            <a:avLst/>
          </a:prstGeom>
        </p:spPr>
      </p:pic>
      <p:pic>
        <p:nvPicPr>
          <p:cNvPr id="1028" name="Picture 4" descr="人工智能图片素材-正版创意图片500674648-摄图网">
            <a:extLst>
              <a:ext uri="{FF2B5EF4-FFF2-40B4-BE49-F238E27FC236}">
                <a16:creationId xmlns:a16="http://schemas.microsoft.com/office/drawing/2014/main" id="{05AA23B3-93EF-2F45-BF40-E2CDDCC59A4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225" r="17217"/>
          <a:stretch/>
        </p:blipFill>
        <p:spPr bwMode="auto">
          <a:xfrm>
            <a:off x="1763103" y="1764274"/>
            <a:ext cx="1767016" cy="17670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摄像头摄影图__科学研究_现代科技_摄影图库_昵图网nipic.com">
            <a:extLst>
              <a:ext uri="{FF2B5EF4-FFF2-40B4-BE49-F238E27FC236}">
                <a16:creationId xmlns:a16="http://schemas.microsoft.com/office/drawing/2014/main" id="{B9A1AD68-7395-B82A-ECDC-B00C3A431D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8031" y="4036731"/>
            <a:ext cx="1849016" cy="184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753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250" fill="hold"/>
                                        <p:tgtEl>
                                          <p:spTgt spid="11"/>
                                        </p:tgtEl>
                                        <p:attrNameLst>
                                          <p:attrName>ppt_w</p:attrName>
                                        </p:attrNameLst>
                                      </p:cBhvr>
                                      <p:tavLst>
                                        <p:tav tm="0">
                                          <p:val>
                                            <p:fltVal val="0"/>
                                          </p:val>
                                        </p:tav>
                                        <p:tav tm="100000">
                                          <p:val>
                                            <p:strVal val="#ppt_w"/>
                                          </p:val>
                                        </p:tav>
                                      </p:tavLst>
                                    </p:anim>
                                    <p:anim calcmode="lin" valueType="num">
                                      <p:cBhvr>
                                        <p:cTn id="21" dur="250" fill="hold"/>
                                        <p:tgtEl>
                                          <p:spTgt spid="11"/>
                                        </p:tgtEl>
                                        <p:attrNameLst>
                                          <p:attrName>ppt_h</p:attrName>
                                        </p:attrNameLst>
                                      </p:cBhvr>
                                      <p:tavLst>
                                        <p:tav tm="0">
                                          <p:val>
                                            <p:fltVal val="0"/>
                                          </p:val>
                                        </p:tav>
                                        <p:tav tm="100000">
                                          <p:val>
                                            <p:strVal val="#ppt_h"/>
                                          </p:val>
                                        </p:tav>
                                      </p:tavLst>
                                    </p:anim>
                                    <p:animEffect transition="in" filter="fade">
                                      <p:cBhvr>
                                        <p:cTn id="22" dur="250"/>
                                        <p:tgtEl>
                                          <p:spTgt spid="11"/>
                                        </p:tgtEl>
                                      </p:cBhvr>
                                    </p:animEffect>
                                  </p:childTnLst>
                                </p:cTn>
                              </p:par>
                            </p:childTnLst>
                          </p:cTn>
                        </p:par>
                        <p:par>
                          <p:cTn id="23" fill="hold">
                            <p:stCondLst>
                              <p:cond delay="3825"/>
                            </p:stCondLst>
                            <p:childTnLst>
                              <p:par>
                                <p:cTn id="24" presetID="2" presetClass="entr" presetSubtype="2"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4325"/>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 calcmode="lin" valueType="num">
                                      <p:cBhvr>
                                        <p:cTn id="35" dur="250" fill="hold"/>
                                        <p:tgtEl>
                                          <p:spTgt spid="17"/>
                                        </p:tgtEl>
                                        <p:attrNameLst>
                                          <p:attrName>ppt_w</p:attrName>
                                        </p:attrNameLst>
                                      </p:cBhvr>
                                      <p:tavLst>
                                        <p:tav tm="0">
                                          <p:val>
                                            <p:fltVal val="0"/>
                                          </p:val>
                                        </p:tav>
                                        <p:tav tm="100000">
                                          <p:val>
                                            <p:strVal val="#ppt_w"/>
                                          </p:val>
                                        </p:tav>
                                      </p:tavLst>
                                    </p:anim>
                                    <p:anim calcmode="lin" valueType="num">
                                      <p:cBhvr>
                                        <p:cTn id="36" dur="250" fill="hold"/>
                                        <p:tgtEl>
                                          <p:spTgt spid="17"/>
                                        </p:tgtEl>
                                        <p:attrNameLst>
                                          <p:attrName>ppt_h</p:attrName>
                                        </p:attrNameLst>
                                      </p:cBhvr>
                                      <p:tavLst>
                                        <p:tav tm="0">
                                          <p:val>
                                            <p:fltVal val="0"/>
                                          </p:val>
                                        </p:tav>
                                        <p:tav tm="100000">
                                          <p:val>
                                            <p:strVal val="#ppt_h"/>
                                          </p:val>
                                        </p:tav>
                                      </p:tavLst>
                                    </p:anim>
                                    <p:animEffect transition="in" filter="fade">
                                      <p:cBhvr>
                                        <p:cTn id="3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animBg="1"/>
      <p:bldP spid="16" grpId="0"/>
      <p:bldP spid="17" grpId="0"/>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01</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13073" y="3069277"/>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rPr>
              <a:t>项目完成情况</a:t>
            </a: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5"/>
          <a:stretch>
            <a:fillRect/>
          </a:stretch>
        </p:blipFill>
        <p:spPr>
          <a:xfrm>
            <a:off x="5439747" y="365167"/>
            <a:ext cx="1484630" cy="9886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55746" y="2443843"/>
            <a:ext cx="1702710"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06</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946379" y="3044279"/>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rPr>
              <a:t>作品展示</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5"/>
          <a:stretch>
            <a:fillRect/>
          </a:stretch>
        </p:blipFill>
        <p:spPr>
          <a:xfrm>
            <a:off x="5439747" y="365167"/>
            <a:ext cx="1484630" cy="9886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1735275" cy="456129"/>
          </a:xfrm>
        </p:spPr>
        <p:txBody>
          <a:bodyPr/>
          <a:lstStyle/>
          <a:p>
            <a:pPr>
              <a:lnSpc>
                <a:spcPct val="120000"/>
              </a:lnSpc>
            </a:pPr>
            <a:r>
              <a:rPr lang="zh-CN" altLang="en-US" dirty="0"/>
              <a:t>作品展示</a:t>
            </a:r>
          </a:p>
        </p:txBody>
      </p:sp>
      <p:grpSp>
        <p:nvGrpSpPr>
          <p:cNvPr id="98" name="组合 97"/>
          <p:cNvGrpSpPr/>
          <p:nvPr/>
        </p:nvGrpSpPr>
        <p:grpSpPr>
          <a:xfrm>
            <a:off x="862343" y="1599735"/>
            <a:ext cx="3835748" cy="4830885"/>
            <a:chOff x="1823648" y="1764408"/>
            <a:chExt cx="3835748" cy="4830885"/>
          </a:xfrm>
        </p:grpSpPr>
        <p:sp>
          <p:nvSpPr>
            <p:cNvPr id="99" name="矩形 98"/>
            <p:cNvSpPr/>
            <p:nvPr/>
          </p:nvSpPr>
          <p:spPr bwMode="auto">
            <a:xfrm>
              <a:off x="1823648" y="2190078"/>
              <a:ext cx="3835748" cy="4079794"/>
            </a:xfrm>
            <a:prstGeom prst="rect">
              <a:avLst/>
            </a:prstGeom>
            <a:solidFill>
              <a:schemeClr val="bg1">
                <a:lumMod val="95000"/>
              </a:schemeClr>
            </a:solidFill>
            <a:ln>
              <a:solidFill>
                <a:schemeClr val="bg2">
                  <a:lumMod val="85000"/>
                </a:schemeClr>
              </a:solidFill>
            </a:ln>
          </p:spPr>
          <p:txBody>
            <a:bodyPr vert="horz" wrap="square" lIns="91440" tIns="45720" rIns="91440" bIns="45720" numCol="1" anchor="t" anchorCtr="0" compatLnSpc="1"/>
            <a:lstStyle/>
            <a:p>
              <a:pPr>
                <a:lnSpc>
                  <a:spcPct val="120000"/>
                </a:lnSpc>
              </a:pPr>
              <a:endParaRPr lang="zh-CN" altLang="en-US" sz="1200">
                <a:solidFill>
                  <a:schemeClr val="bg1"/>
                </a:solidFill>
              </a:endParaRPr>
            </a:p>
          </p:txBody>
        </p:sp>
        <p:sp>
          <p:nvSpPr>
            <p:cNvPr id="100" name="Freeform 6"/>
            <p:cNvSpPr/>
            <p:nvPr/>
          </p:nvSpPr>
          <p:spPr bwMode="auto">
            <a:xfrm>
              <a:off x="1965587" y="2061912"/>
              <a:ext cx="3562213" cy="127898"/>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200">
                <a:solidFill>
                  <a:schemeClr val="bg2"/>
                </a:solidFill>
              </a:endParaRPr>
            </a:p>
          </p:txBody>
        </p:sp>
        <p:sp>
          <p:nvSpPr>
            <p:cNvPr id="101" name="Freeform 7"/>
            <p:cNvSpPr/>
            <p:nvPr/>
          </p:nvSpPr>
          <p:spPr bwMode="auto">
            <a:xfrm>
              <a:off x="2139787" y="1816191"/>
              <a:ext cx="3203470" cy="991351"/>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200"/>
            </a:p>
          </p:txBody>
        </p:sp>
        <p:sp>
          <p:nvSpPr>
            <p:cNvPr id="102" name="矩形 101"/>
            <p:cNvSpPr/>
            <p:nvPr/>
          </p:nvSpPr>
          <p:spPr>
            <a:xfrm>
              <a:off x="3141175" y="1764408"/>
              <a:ext cx="1221809" cy="497957"/>
            </a:xfrm>
            <a:prstGeom prst="rect">
              <a:avLst/>
            </a:prstGeom>
          </p:spPr>
          <p:txBody>
            <a:bodyPr wrap="none">
              <a:spAutoFit/>
            </a:bodyPr>
            <a:lstStyle/>
            <a:p>
              <a:pPr algn="just">
                <a:lnSpc>
                  <a:spcPct val="120000"/>
                </a:lnSpc>
              </a:pPr>
              <a:r>
                <a:rPr lang="zh-CN" altLang="en-US" sz="2400" b="1" spc="300" dirty="0">
                  <a:solidFill>
                    <a:schemeClr val="bg2"/>
                  </a:solidFill>
                  <a:latin typeface="思源黑体" panose="020B0500000000000000" pitchFamily="34" charset="-122"/>
                  <a:ea typeface="思源黑体" panose="020B0500000000000000" pitchFamily="34" charset="-122"/>
                </a:rPr>
                <a:t>展示一</a:t>
              </a:r>
            </a:p>
          </p:txBody>
        </p:sp>
        <p:sp>
          <p:nvSpPr>
            <p:cNvPr id="103" name="TextBox 10"/>
            <p:cNvSpPr txBox="1"/>
            <p:nvPr/>
          </p:nvSpPr>
          <p:spPr>
            <a:xfrm>
              <a:off x="2087488" y="2754562"/>
              <a:ext cx="3255769" cy="384073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ü"/>
              </a:pPr>
              <a:r>
                <a:rPr lang="zh-CN" altLang="en-US" b="1" dirty="0">
                  <a:solidFill>
                    <a:schemeClr val="bg2">
                      <a:lumMod val="25000"/>
                    </a:schemeClr>
                  </a:solidFill>
                  <a:latin typeface="思源黑体" panose="020B0500000000000000" pitchFamily="34" charset="-122"/>
                  <a:ea typeface="思源黑体" panose="020B0500000000000000" pitchFamily="34" charset="-122"/>
                </a:rPr>
                <a:t>四路视频源</a:t>
              </a:r>
              <a:r>
                <a:rPr lang="zh-CN" altLang="en-US" dirty="0">
                  <a:solidFill>
                    <a:schemeClr val="bg2">
                      <a:lumMod val="25000"/>
                    </a:schemeClr>
                  </a:solidFill>
                  <a:latin typeface="思源黑体" panose="020B0500000000000000" pitchFamily="34" charset="-122"/>
                  <a:ea typeface="思源黑体" panose="020B0500000000000000" pitchFamily="34" charset="-122"/>
                </a:rPr>
                <a:t>采集以及</a:t>
              </a:r>
              <a:r>
                <a:rPr lang="zh-CN" altLang="en-US" b="1" dirty="0">
                  <a:solidFill>
                    <a:schemeClr val="bg2">
                      <a:lumMod val="25000"/>
                    </a:schemeClr>
                  </a:solidFill>
                  <a:latin typeface="思源黑体" panose="020B0500000000000000" pitchFamily="34" charset="-122"/>
                  <a:ea typeface="思源黑体" panose="020B0500000000000000" pitchFamily="34" charset="-122"/>
                </a:rPr>
                <a:t>缩放拼接</a:t>
              </a:r>
              <a:r>
                <a:rPr lang="zh-CN" altLang="en-US" dirty="0">
                  <a:solidFill>
                    <a:schemeClr val="bg2">
                      <a:lumMod val="25000"/>
                    </a:schemeClr>
                  </a:solidFill>
                  <a:latin typeface="思源黑体" panose="020B0500000000000000" pitchFamily="34" charset="-122"/>
                  <a:ea typeface="思源黑体" panose="020B0500000000000000" pitchFamily="34" charset="-122"/>
                </a:rPr>
                <a:t>与</a:t>
              </a:r>
              <a:r>
                <a:rPr lang="zh-CN" altLang="en-US" b="1" dirty="0">
                  <a:solidFill>
                    <a:schemeClr val="bg2">
                      <a:lumMod val="25000"/>
                    </a:schemeClr>
                  </a:solidFill>
                  <a:latin typeface="思源黑体" panose="020B0500000000000000" pitchFamily="34" charset="-122"/>
                  <a:ea typeface="思源黑体" panose="020B0500000000000000" pitchFamily="34" charset="-122"/>
                </a:rPr>
                <a:t>回环显示</a:t>
              </a:r>
              <a:r>
                <a:rPr lang="zh-CN" altLang="en-US" dirty="0">
                  <a:solidFill>
                    <a:schemeClr val="bg2">
                      <a:lumMod val="25000"/>
                    </a:schemeClr>
                  </a:solidFill>
                  <a:latin typeface="思源黑体" panose="020B0500000000000000" pitchFamily="34" charset="-122"/>
                  <a:ea typeface="思源黑体" panose="020B0500000000000000" pitchFamily="34" charset="-122"/>
                </a:rPr>
                <a:t>；</a:t>
              </a:r>
              <a:endParaRPr lang="en-US" altLang="zh-CN" dirty="0">
                <a:solidFill>
                  <a:schemeClr val="bg2">
                    <a:lumMod val="25000"/>
                  </a:schemeClr>
                </a:solidFill>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endParaRPr lang="en-US" altLang="zh-CN" dirty="0">
                <a:solidFill>
                  <a:schemeClr val="bg2">
                    <a:lumMod val="25000"/>
                  </a:schemeClr>
                </a:solidFill>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r>
                <a:rPr lang="zh-CN" altLang="en-US" dirty="0">
                  <a:solidFill>
                    <a:schemeClr val="bg2">
                      <a:lumMod val="25000"/>
                    </a:schemeClr>
                  </a:solidFill>
                  <a:latin typeface="思源黑体" panose="020B0500000000000000" pitchFamily="34" charset="-122"/>
                  <a:ea typeface="思源黑体" panose="020B0500000000000000" pitchFamily="34" charset="-122"/>
                </a:rPr>
                <a:t>利用</a:t>
              </a:r>
              <a:r>
                <a:rPr lang="zh-CN" altLang="en-US" b="1" dirty="0">
                  <a:solidFill>
                    <a:schemeClr val="bg2">
                      <a:lumMod val="25000"/>
                    </a:schemeClr>
                  </a:solidFill>
                  <a:latin typeface="思源黑体" panose="020B0500000000000000" pitchFamily="34" charset="-122"/>
                  <a:ea typeface="思源黑体" panose="020B0500000000000000" pitchFamily="34" charset="-122"/>
                </a:rPr>
                <a:t>软核</a:t>
              </a:r>
              <a:r>
                <a:rPr lang="zh-CN" altLang="en-US" dirty="0">
                  <a:solidFill>
                    <a:schemeClr val="bg2">
                      <a:lumMod val="25000"/>
                    </a:schemeClr>
                  </a:solidFill>
                  <a:latin typeface="思源黑体" panose="020B0500000000000000" pitchFamily="34" charset="-122"/>
                  <a:ea typeface="思源黑体" panose="020B0500000000000000" pitchFamily="34" charset="-122"/>
                </a:rPr>
                <a:t>控制视频源</a:t>
              </a:r>
              <a:r>
                <a:rPr lang="zh-CN" altLang="en-US" b="1" dirty="0">
                  <a:solidFill>
                    <a:schemeClr val="bg2">
                      <a:lumMod val="25000"/>
                    </a:schemeClr>
                  </a:solidFill>
                  <a:latin typeface="思源黑体" panose="020B0500000000000000" pitchFamily="34" charset="-122"/>
                  <a:ea typeface="思源黑体" panose="020B0500000000000000" pitchFamily="34" charset="-122"/>
                </a:rPr>
                <a:t>选通</a:t>
              </a:r>
              <a:r>
                <a:rPr lang="zh-CN" altLang="en-US" dirty="0">
                  <a:solidFill>
                    <a:schemeClr val="bg2">
                      <a:lumMod val="25000"/>
                    </a:schemeClr>
                  </a:solidFill>
                  <a:latin typeface="思源黑体" panose="020B0500000000000000" pitchFamily="34" charset="-122"/>
                  <a:ea typeface="思源黑体" panose="020B0500000000000000" pitchFamily="34" charset="-122"/>
                </a:rPr>
                <a:t>与</a:t>
              </a:r>
              <a:r>
                <a:rPr lang="zh-CN" altLang="en-US" b="1" dirty="0">
                  <a:solidFill>
                    <a:schemeClr val="bg2">
                      <a:lumMod val="25000"/>
                    </a:schemeClr>
                  </a:solidFill>
                  <a:latin typeface="思源黑体" panose="020B0500000000000000" pitchFamily="34" charset="-122"/>
                  <a:ea typeface="思源黑体" panose="020B0500000000000000" pitchFamily="34" charset="-122"/>
                </a:rPr>
                <a:t>边缘检测</a:t>
              </a:r>
              <a:r>
                <a:rPr lang="zh-CN" altLang="en-US" dirty="0">
                  <a:solidFill>
                    <a:schemeClr val="bg2">
                      <a:lumMod val="25000"/>
                    </a:schemeClr>
                  </a:solidFill>
                  <a:latin typeface="思源黑体" panose="020B0500000000000000" pitchFamily="34" charset="-122"/>
                  <a:ea typeface="思源黑体" panose="020B0500000000000000" pitchFamily="34" charset="-122"/>
                </a:rPr>
                <a:t>；</a:t>
              </a:r>
              <a:endParaRPr lang="en-US" altLang="zh-CN" dirty="0">
                <a:solidFill>
                  <a:schemeClr val="bg2">
                    <a:lumMod val="25000"/>
                  </a:schemeClr>
                </a:solidFill>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endParaRPr lang="en-US" altLang="zh-CN" dirty="0">
                <a:solidFill>
                  <a:schemeClr val="bg2">
                    <a:lumMod val="25000"/>
                  </a:schemeClr>
                </a:solidFill>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r>
                <a:rPr lang="zh-CN" altLang="en-US" dirty="0">
                  <a:solidFill>
                    <a:schemeClr val="bg2">
                      <a:lumMod val="25000"/>
                    </a:schemeClr>
                  </a:solidFill>
                  <a:latin typeface="思源黑体" panose="020B0500000000000000" pitchFamily="34" charset="-122"/>
                  <a:ea typeface="思源黑体" panose="020B0500000000000000" pitchFamily="34" charset="-122"/>
                </a:rPr>
                <a:t>通过</a:t>
              </a:r>
              <a:r>
                <a:rPr lang="en-US" altLang="zh-CN" b="1" dirty="0">
                  <a:solidFill>
                    <a:schemeClr val="bg2">
                      <a:lumMod val="25000"/>
                    </a:schemeClr>
                  </a:solidFill>
                  <a:latin typeface="思源黑体" panose="020B0500000000000000" pitchFamily="34" charset="-122"/>
                  <a:ea typeface="思源黑体" panose="020B0500000000000000" pitchFamily="34" charset="-122"/>
                </a:rPr>
                <a:t>PCIe</a:t>
              </a:r>
              <a:r>
                <a:rPr lang="zh-CN" altLang="en-US" dirty="0">
                  <a:solidFill>
                    <a:schemeClr val="bg2">
                      <a:lumMod val="25000"/>
                    </a:schemeClr>
                  </a:solidFill>
                  <a:latin typeface="思源黑体" panose="020B0500000000000000" pitchFamily="34" charset="-122"/>
                  <a:ea typeface="思源黑体" panose="020B0500000000000000" pitchFamily="34" charset="-122"/>
                </a:rPr>
                <a:t>将视频传输至上位机并显示；</a:t>
              </a:r>
              <a:endParaRPr lang="en-US" altLang="zh-CN" dirty="0">
                <a:solidFill>
                  <a:schemeClr val="bg2">
                    <a:lumMod val="25000"/>
                  </a:schemeClr>
                </a:solidFill>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endParaRPr lang="en-US" altLang="zh-CN" dirty="0">
                <a:solidFill>
                  <a:schemeClr val="bg2">
                    <a:lumMod val="25000"/>
                  </a:schemeClr>
                </a:solidFill>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r>
                <a:rPr lang="zh-CN" altLang="en-US" dirty="0">
                  <a:solidFill>
                    <a:schemeClr val="bg2">
                      <a:lumMod val="25000"/>
                    </a:schemeClr>
                  </a:solidFill>
                  <a:latin typeface="思源黑体" panose="020B0500000000000000" pitchFamily="34" charset="-122"/>
                  <a:ea typeface="思源黑体" panose="020B0500000000000000" pitchFamily="34" charset="-122"/>
                </a:rPr>
                <a:t>利用</a:t>
              </a:r>
              <a:r>
                <a:rPr lang="en-US" altLang="zh-CN" dirty="0">
                  <a:solidFill>
                    <a:schemeClr val="bg2">
                      <a:lumMod val="25000"/>
                    </a:schemeClr>
                  </a:solidFill>
                  <a:latin typeface="思源黑体" panose="020B0500000000000000" pitchFamily="34" charset="-122"/>
                  <a:ea typeface="思源黑体" panose="020B0500000000000000" pitchFamily="34" charset="-122"/>
                </a:rPr>
                <a:t>AI</a:t>
              </a:r>
              <a:r>
                <a:rPr lang="zh-CN" altLang="en-US" dirty="0">
                  <a:solidFill>
                    <a:schemeClr val="bg2">
                      <a:lumMod val="25000"/>
                    </a:schemeClr>
                  </a:solidFill>
                  <a:latin typeface="思源黑体" panose="020B0500000000000000" pitchFamily="34" charset="-122"/>
                  <a:ea typeface="思源黑体" panose="020B0500000000000000" pitchFamily="34" charset="-122"/>
                </a:rPr>
                <a:t>进行</a:t>
              </a:r>
              <a:r>
                <a:rPr lang="zh-CN" altLang="en-US" b="1" dirty="0">
                  <a:solidFill>
                    <a:schemeClr val="bg2">
                      <a:lumMod val="25000"/>
                    </a:schemeClr>
                  </a:solidFill>
                  <a:latin typeface="思源黑体" panose="020B0500000000000000" pitchFamily="34" charset="-122"/>
                  <a:ea typeface="思源黑体" panose="020B0500000000000000" pitchFamily="34" charset="-122"/>
                </a:rPr>
                <a:t>实时识别</a:t>
              </a:r>
              <a:r>
                <a:rPr lang="zh-CN" altLang="en-US" dirty="0">
                  <a:solidFill>
                    <a:schemeClr val="bg2">
                      <a:lumMod val="25000"/>
                    </a:schemeClr>
                  </a:solidFill>
                  <a:latin typeface="思源黑体" panose="020B0500000000000000" pitchFamily="34" charset="-122"/>
                  <a:ea typeface="思源黑体" panose="020B0500000000000000" pitchFamily="34" charset="-122"/>
                </a:rPr>
                <a:t>与显示。</a:t>
              </a:r>
              <a:endParaRPr lang="en-US" altLang="zh-CN" dirty="0">
                <a:solidFill>
                  <a:schemeClr val="tx1">
                    <a:lumMod val="65000"/>
                    <a:lumOff val="35000"/>
                  </a:schemeClr>
                </a:solidFill>
                <a:latin typeface="思源黑体" panose="020B0500000000000000" pitchFamily="34" charset="-122"/>
                <a:ea typeface="思源黑体" panose="020B0500000000000000" pitchFamily="34" charset="-122"/>
              </a:endParaRPr>
            </a:p>
            <a:p>
              <a:pPr marL="171450" indent="-171450" algn="just">
                <a:lnSpc>
                  <a:spcPct val="120000"/>
                </a:lnSpc>
                <a:buFont typeface="Wingdings" panose="05000000000000000000" pitchFamily="2" charset="2"/>
                <a:buChar char="ü"/>
              </a:pPr>
              <a:endParaRPr lang="en-US" altLang="zh-CN" sz="1200" dirty="0">
                <a:solidFill>
                  <a:schemeClr val="bg2">
                    <a:lumMod val="25000"/>
                  </a:schemeClr>
                </a:solidFill>
                <a:latin typeface="思源黑体" panose="020B0500000000000000" pitchFamily="34" charset="-122"/>
                <a:ea typeface="思源黑体" panose="020B0500000000000000" pitchFamily="34" charset="-122"/>
              </a:endParaRPr>
            </a:p>
            <a:p>
              <a:pPr algn="just">
                <a:lnSpc>
                  <a:spcPct val="120000"/>
                </a:lnSpc>
              </a:pPr>
              <a:endParaRPr lang="en-US" altLang="zh-CN" sz="1200" dirty="0">
                <a:solidFill>
                  <a:schemeClr val="bg2">
                    <a:lumMod val="25000"/>
                  </a:schemeClr>
                </a:solidFill>
                <a:latin typeface="思源黑体" panose="020B0500000000000000" pitchFamily="34" charset="-122"/>
                <a:ea typeface="思源黑体" panose="020B0500000000000000" pitchFamily="34" charset="-122"/>
              </a:endParaRPr>
            </a:p>
          </p:txBody>
        </p:sp>
      </p:grpSp>
      <p:sp>
        <p:nvSpPr>
          <p:cNvPr id="4" name="矩形 3">
            <a:extLst>
              <a:ext uri="{FF2B5EF4-FFF2-40B4-BE49-F238E27FC236}">
                <a16:creationId xmlns:a16="http://schemas.microsoft.com/office/drawing/2014/main" id="{A287D546-44B5-B73A-CA75-EB20044B8E95}"/>
              </a:ext>
            </a:extLst>
          </p:cNvPr>
          <p:cNvSpPr/>
          <p:nvPr/>
        </p:nvSpPr>
        <p:spPr>
          <a:xfrm>
            <a:off x="1137749" y="2075327"/>
            <a:ext cx="3306049" cy="362792"/>
          </a:xfrm>
          <a:prstGeom prst="rect">
            <a:avLst/>
          </a:prstGeom>
        </p:spPr>
        <p:txBody>
          <a:bodyPr wrap="square">
            <a:spAutoFit/>
          </a:bodyPr>
          <a:lstStyle/>
          <a:p>
            <a:pPr algn="just">
              <a:lnSpc>
                <a:spcPct val="120000"/>
              </a:lnSpc>
            </a:pPr>
            <a:r>
              <a:rPr lang="en-US" altLang="zh-CN" sz="1600" b="1" spc="300" dirty="0">
                <a:solidFill>
                  <a:schemeClr val="bg2"/>
                </a:solidFill>
                <a:latin typeface="思源黑体" panose="020B0500000000000000" pitchFamily="34" charset="-122"/>
                <a:ea typeface="思源黑体" panose="020B0500000000000000" pitchFamily="34" charset="-122"/>
              </a:rPr>
              <a:t>PCIe</a:t>
            </a:r>
            <a:r>
              <a:rPr lang="zh-CN" altLang="en-US" sz="1600" b="1" spc="300" dirty="0">
                <a:solidFill>
                  <a:schemeClr val="bg2"/>
                </a:solidFill>
                <a:latin typeface="思源黑体" panose="020B0500000000000000" pitchFamily="34" charset="-122"/>
                <a:ea typeface="思源黑体" panose="020B0500000000000000" pitchFamily="34" charset="-122"/>
              </a:rPr>
              <a:t>传输与</a:t>
            </a:r>
            <a:r>
              <a:rPr lang="en-US" altLang="zh-CN" sz="1600" b="1" spc="300" dirty="0">
                <a:solidFill>
                  <a:schemeClr val="bg2"/>
                </a:solidFill>
                <a:latin typeface="思源黑体" panose="020B0500000000000000" pitchFamily="34" charset="-122"/>
                <a:ea typeface="思源黑体" panose="020B0500000000000000" pitchFamily="34" charset="-122"/>
              </a:rPr>
              <a:t>AI</a:t>
            </a:r>
            <a:r>
              <a:rPr lang="zh-CN" altLang="en-US" sz="1600" b="1" spc="300" dirty="0">
                <a:solidFill>
                  <a:schemeClr val="bg2"/>
                </a:solidFill>
                <a:latin typeface="思源黑体" panose="020B0500000000000000" pitchFamily="34" charset="-122"/>
                <a:ea typeface="思源黑体" panose="020B0500000000000000" pitchFamily="34" charset="-122"/>
              </a:rPr>
              <a:t>实时识别演示</a:t>
            </a:r>
          </a:p>
        </p:txBody>
      </p:sp>
      <p:pic>
        <p:nvPicPr>
          <p:cNvPr id="5" name="图片 4">
            <a:extLst>
              <a:ext uri="{FF2B5EF4-FFF2-40B4-BE49-F238E27FC236}">
                <a16:creationId xmlns:a16="http://schemas.microsoft.com/office/drawing/2014/main" id="{1EFFD799-7DA7-B12A-EA03-5196A3AB4356}"/>
              </a:ext>
            </a:extLst>
          </p:cNvPr>
          <p:cNvPicPr>
            <a:picLocks noChangeAspect="1"/>
          </p:cNvPicPr>
          <p:nvPr/>
        </p:nvPicPr>
        <p:blipFill rotWithShape="1">
          <a:blip r:embed="rId4">
            <a:extLst>
              <a:ext uri="{28A0092B-C50C-407E-A947-70E740481C1C}">
                <a14:useLocalDpi xmlns:a14="http://schemas.microsoft.com/office/drawing/2010/main" val="0"/>
              </a:ext>
            </a:extLst>
          </a:blip>
          <a:srcRect l="16235" t="17369" r="10202" b="2682"/>
          <a:stretch/>
        </p:blipFill>
        <p:spPr>
          <a:xfrm>
            <a:off x="5014230" y="1920622"/>
            <a:ext cx="6134924" cy="3750452"/>
          </a:xfrm>
          <a:prstGeom prst="rect">
            <a:avLst/>
          </a:prstGeom>
        </p:spPr>
      </p:pic>
      <p:sp>
        <p:nvSpPr>
          <p:cNvPr id="6" name="矩形 5">
            <a:extLst>
              <a:ext uri="{FF2B5EF4-FFF2-40B4-BE49-F238E27FC236}">
                <a16:creationId xmlns:a16="http://schemas.microsoft.com/office/drawing/2014/main" id="{B3CC1246-F2E1-5A14-9BE0-0650A3EC206C}"/>
              </a:ext>
            </a:extLst>
          </p:cNvPr>
          <p:cNvSpPr/>
          <p:nvPr/>
        </p:nvSpPr>
        <p:spPr>
          <a:xfrm>
            <a:off x="6254049" y="2255613"/>
            <a:ext cx="4609201" cy="2909095"/>
          </a:xfrm>
          <a:prstGeom prst="rect">
            <a:avLst/>
          </a:prstGeom>
          <a:noFill/>
          <a:ln w="5715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A2D8E33-7DA3-7A7C-0EE3-112A05225B24}"/>
              </a:ext>
            </a:extLst>
          </p:cNvPr>
          <p:cNvSpPr txBox="1"/>
          <p:nvPr/>
        </p:nvSpPr>
        <p:spPr>
          <a:xfrm>
            <a:off x="7626583" y="3340828"/>
            <a:ext cx="2058593" cy="369332"/>
          </a:xfrm>
          <a:prstGeom prst="rect">
            <a:avLst/>
          </a:prstGeom>
          <a:noFill/>
        </p:spPr>
        <p:txBody>
          <a:bodyPr wrap="square" rtlCol="0">
            <a:spAutoFit/>
          </a:bodyPr>
          <a:lstStyle/>
          <a:p>
            <a:r>
              <a:rPr lang="en-US" altLang="zh-CN" b="1" dirty="0">
                <a:solidFill>
                  <a:srgbClr val="7030A0"/>
                </a:solidFill>
                <a:ea typeface="思源黑体" panose="020B0500000000000000"/>
              </a:rPr>
              <a:t>AI</a:t>
            </a:r>
            <a:r>
              <a:rPr lang="zh-CN" altLang="en-US" b="1" dirty="0">
                <a:solidFill>
                  <a:srgbClr val="7030A0"/>
                </a:solidFill>
                <a:ea typeface="思源黑体" panose="020B0500000000000000"/>
              </a:rPr>
              <a:t>识别结果显示区</a:t>
            </a:r>
          </a:p>
        </p:txBody>
      </p:sp>
      <p:pic>
        <p:nvPicPr>
          <p:cNvPr id="3" name="图片 1">
            <a:extLst>
              <a:ext uri="{FF2B5EF4-FFF2-40B4-BE49-F238E27FC236}">
                <a16:creationId xmlns:a16="http://schemas.microsoft.com/office/drawing/2014/main" id="{9E39A953-7E7A-473C-191C-257426BCD36C}"/>
              </a:ext>
            </a:extLst>
          </p:cNvPr>
          <p:cNvPicPr>
            <a:picLocks noChangeAspect="1"/>
          </p:cNvPicPr>
          <p:nvPr>
            <p:custDataLst>
              <p:tags r:id="rId1"/>
            </p:custDataLst>
          </p:nvPr>
        </p:nvPicPr>
        <p:blipFill>
          <a:blip r:embed="rId5"/>
          <a:stretch>
            <a:fillRect/>
          </a:stretch>
        </p:blipFill>
        <p:spPr>
          <a:xfrm>
            <a:off x="11491454" y="0"/>
            <a:ext cx="700546" cy="466531"/>
          </a:xfrm>
          <a:prstGeom prst="rect">
            <a:avLst/>
          </a:prstGeom>
        </p:spPr>
      </p:pic>
    </p:spTree>
    <p:extLst>
      <p:ext uri="{BB962C8B-B14F-4D97-AF65-F5344CB8AC3E}">
        <p14:creationId xmlns:p14="http://schemas.microsoft.com/office/powerpoint/2010/main" val="1860708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898" y="752801"/>
            <a:ext cx="1735275" cy="456129"/>
          </a:xfrm>
        </p:spPr>
        <p:txBody>
          <a:bodyPr/>
          <a:lstStyle/>
          <a:p>
            <a:pPr>
              <a:lnSpc>
                <a:spcPct val="120000"/>
              </a:lnSpc>
            </a:pPr>
            <a:r>
              <a:rPr lang="zh-CN" altLang="en-US" dirty="0"/>
              <a:t>作品展示</a:t>
            </a:r>
          </a:p>
        </p:txBody>
      </p:sp>
      <p:grpSp>
        <p:nvGrpSpPr>
          <p:cNvPr id="57" name="组合 56"/>
          <p:cNvGrpSpPr/>
          <p:nvPr/>
        </p:nvGrpSpPr>
        <p:grpSpPr>
          <a:xfrm>
            <a:off x="968258" y="1525090"/>
            <a:ext cx="3835748" cy="4883865"/>
            <a:chOff x="1823648" y="1764408"/>
            <a:chExt cx="3835748" cy="4883865"/>
          </a:xfrm>
        </p:grpSpPr>
        <p:sp>
          <p:nvSpPr>
            <p:cNvPr id="58" name="矩形 57"/>
            <p:cNvSpPr/>
            <p:nvPr/>
          </p:nvSpPr>
          <p:spPr bwMode="auto">
            <a:xfrm>
              <a:off x="1823648" y="2190078"/>
              <a:ext cx="3835748" cy="4086146"/>
            </a:xfrm>
            <a:prstGeom prst="rect">
              <a:avLst/>
            </a:prstGeom>
            <a:solidFill>
              <a:schemeClr val="bg1">
                <a:lumMod val="95000"/>
              </a:schemeClr>
            </a:solidFill>
            <a:ln>
              <a:solidFill>
                <a:schemeClr val="bg2">
                  <a:lumMod val="85000"/>
                </a:schemeClr>
              </a:solidFill>
            </a:ln>
          </p:spPr>
          <p:txBody>
            <a:bodyPr vert="horz" wrap="square" lIns="91440" tIns="45720" rIns="91440" bIns="45720" numCol="1" anchor="t" anchorCtr="0" compatLnSpc="1"/>
            <a:lstStyle/>
            <a:p>
              <a:pPr>
                <a:lnSpc>
                  <a:spcPct val="120000"/>
                </a:lnSpc>
              </a:pPr>
              <a:endParaRPr lang="zh-CN" altLang="en-US" sz="1200">
                <a:solidFill>
                  <a:schemeClr val="bg1"/>
                </a:solidFill>
              </a:endParaRPr>
            </a:p>
          </p:txBody>
        </p:sp>
        <p:sp>
          <p:nvSpPr>
            <p:cNvPr id="59" name="Freeform 6"/>
            <p:cNvSpPr/>
            <p:nvPr/>
          </p:nvSpPr>
          <p:spPr bwMode="auto">
            <a:xfrm>
              <a:off x="1965587" y="2061912"/>
              <a:ext cx="3562213" cy="127898"/>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200">
                <a:solidFill>
                  <a:schemeClr val="bg2"/>
                </a:solidFill>
              </a:endParaRPr>
            </a:p>
          </p:txBody>
        </p:sp>
        <p:sp>
          <p:nvSpPr>
            <p:cNvPr id="95" name="Freeform 7"/>
            <p:cNvSpPr/>
            <p:nvPr/>
          </p:nvSpPr>
          <p:spPr bwMode="auto">
            <a:xfrm>
              <a:off x="2203505" y="1816191"/>
              <a:ext cx="3097148" cy="991351"/>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200"/>
            </a:p>
          </p:txBody>
        </p:sp>
        <p:sp>
          <p:nvSpPr>
            <p:cNvPr id="96" name="矩形 95"/>
            <p:cNvSpPr/>
            <p:nvPr/>
          </p:nvSpPr>
          <p:spPr>
            <a:xfrm>
              <a:off x="3109779" y="1764408"/>
              <a:ext cx="1263487" cy="497957"/>
            </a:xfrm>
            <a:prstGeom prst="rect">
              <a:avLst/>
            </a:prstGeom>
          </p:spPr>
          <p:txBody>
            <a:bodyPr wrap="none">
              <a:spAutoFit/>
            </a:bodyPr>
            <a:lstStyle/>
            <a:p>
              <a:pPr algn="just">
                <a:lnSpc>
                  <a:spcPct val="120000"/>
                </a:lnSpc>
              </a:pPr>
              <a:r>
                <a:rPr lang="zh-CN" altLang="en-US" sz="2400" b="1" spc="300" dirty="0">
                  <a:solidFill>
                    <a:schemeClr val="bg2"/>
                  </a:solidFill>
                  <a:latin typeface="思源黑体" panose="020B0500000000000000" pitchFamily="34" charset="-122"/>
                  <a:ea typeface="思源黑体" panose="020B0500000000000000" pitchFamily="34" charset="-122"/>
                </a:rPr>
                <a:t>展示二</a:t>
              </a:r>
            </a:p>
          </p:txBody>
        </p:sp>
        <p:sp>
          <p:nvSpPr>
            <p:cNvPr id="97" name="TextBox 10"/>
            <p:cNvSpPr txBox="1"/>
            <p:nvPr/>
          </p:nvSpPr>
          <p:spPr>
            <a:xfrm>
              <a:off x="2089931" y="2807542"/>
              <a:ext cx="3324295" cy="384073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ü"/>
              </a:pPr>
              <a:r>
                <a:rPr lang="zh-CN" altLang="en-US" b="1" dirty="0">
                  <a:latin typeface="思源黑体" panose="020B0500000000000000" pitchFamily="34" charset="-122"/>
                  <a:ea typeface="思源黑体" panose="020B0500000000000000" pitchFamily="34" charset="-122"/>
                </a:rPr>
                <a:t>包含光口的四路视频源</a:t>
              </a:r>
              <a:r>
                <a:rPr lang="zh-CN" altLang="en-US" dirty="0">
                  <a:latin typeface="思源黑体" panose="020B0500000000000000" pitchFamily="34" charset="-122"/>
                  <a:ea typeface="思源黑体" panose="020B0500000000000000" pitchFamily="34" charset="-122"/>
                </a:rPr>
                <a:t>采集以及</a:t>
              </a:r>
              <a:r>
                <a:rPr lang="zh-CN" altLang="en-US" b="1" dirty="0">
                  <a:latin typeface="思源黑体" panose="020B0500000000000000" pitchFamily="34" charset="-122"/>
                  <a:ea typeface="思源黑体" panose="020B0500000000000000" pitchFamily="34" charset="-122"/>
                </a:rPr>
                <a:t>缩放拼接</a:t>
              </a:r>
              <a:r>
                <a:rPr lang="zh-CN" altLang="en-US" dirty="0">
                  <a:latin typeface="思源黑体" panose="020B0500000000000000" pitchFamily="34" charset="-122"/>
                  <a:ea typeface="思源黑体" panose="020B0500000000000000" pitchFamily="34" charset="-122"/>
                </a:rPr>
                <a:t>，并通过</a:t>
              </a:r>
              <a:r>
                <a:rPr lang="en-US" altLang="zh-CN" dirty="0">
                  <a:latin typeface="思源黑体" panose="020B0500000000000000" pitchFamily="34" charset="-122"/>
                  <a:ea typeface="思源黑体" panose="020B0500000000000000" pitchFamily="34" charset="-122"/>
                </a:rPr>
                <a:t>HDMI</a:t>
              </a:r>
              <a:r>
                <a:rPr lang="zh-CN" altLang="en-US" b="1" dirty="0">
                  <a:latin typeface="思源黑体" panose="020B0500000000000000" pitchFamily="34" charset="-122"/>
                  <a:ea typeface="思源黑体" panose="020B0500000000000000" pitchFamily="34" charset="-122"/>
                </a:rPr>
                <a:t>回环输出</a:t>
              </a:r>
              <a:r>
                <a:rPr lang="zh-CN" altLang="en-US" dirty="0">
                  <a:latin typeface="思源黑体" panose="020B0500000000000000" pitchFamily="34" charset="-122"/>
                  <a:ea typeface="思源黑体" panose="020B0500000000000000" pitchFamily="34" charset="-122"/>
                </a:rPr>
                <a:t>；</a:t>
              </a:r>
              <a:endParaRPr lang="en-US" altLang="zh-CN" dirty="0">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endParaRPr lang="en-US" altLang="zh-CN" dirty="0">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r>
                <a:rPr lang="zh-CN" altLang="en-US" dirty="0">
                  <a:latin typeface="思源黑体" panose="020B0500000000000000" pitchFamily="34" charset="-122"/>
                  <a:ea typeface="思源黑体" panose="020B0500000000000000" pitchFamily="34" charset="-122"/>
                </a:rPr>
                <a:t>通过</a:t>
              </a:r>
              <a:r>
                <a:rPr lang="zh-CN" altLang="en-US" b="1" dirty="0">
                  <a:latin typeface="思源黑体" panose="020B0500000000000000" pitchFamily="34" charset="-122"/>
                  <a:ea typeface="思源黑体" panose="020B0500000000000000" pitchFamily="34" charset="-122"/>
                </a:rPr>
                <a:t>网口</a:t>
              </a:r>
              <a:r>
                <a:rPr lang="zh-CN" altLang="en-US" dirty="0">
                  <a:latin typeface="思源黑体" panose="020B0500000000000000" pitchFamily="34" charset="-122"/>
                  <a:ea typeface="思源黑体" panose="020B0500000000000000" pitchFamily="34" charset="-122"/>
                </a:rPr>
                <a:t>将视频传输至上位机并显示；</a:t>
              </a:r>
              <a:endParaRPr lang="en-US" altLang="zh-CN" dirty="0">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endParaRPr lang="en-US" altLang="zh-CN" dirty="0">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r>
                <a:rPr lang="zh-CN" altLang="en-US" dirty="0">
                  <a:latin typeface="思源黑体" panose="020B0500000000000000" pitchFamily="34" charset="-122"/>
                  <a:ea typeface="思源黑体" panose="020B0500000000000000" pitchFamily="34" charset="-122"/>
                </a:rPr>
                <a:t>网口视频的</a:t>
              </a:r>
              <a:r>
                <a:rPr lang="zh-CN" altLang="en-US" b="1" dirty="0">
                  <a:latin typeface="思源黑体" panose="020B0500000000000000" pitchFamily="34" charset="-122"/>
                  <a:ea typeface="思源黑体" panose="020B0500000000000000" pitchFamily="34" charset="-122"/>
                </a:rPr>
                <a:t>记录与回放</a:t>
              </a:r>
              <a:r>
                <a:rPr lang="zh-CN" altLang="en-US" dirty="0">
                  <a:latin typeface="思源黑体" panose="020B0500000000000000" pitchFamily="34" charset="-122"/>
                  <a:ea typeface="思源黑体" panose="020B0500000000000000" pitchFamily="34" charset="-122"/>
                </a:rPr>
                <a:t>；</a:t>
              </a:r>
              <a:endParaRPr lang="en-US" altLang="zh-CN" dirty="0">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endParaRPr lang="en-US" altLang="zh-CN" dirty="0">
                <a:latin typeface="思源黑体" panose="020B0500000000000000" pitchFamily="34" charset="-122"/>
                <a:ea typeface="思源黑体" panose="020B0500000000000000" pitchFamily="34" charset="-122"/>
              </a:endParaRPr>
            </a:p>
            <a:p>
              <a:pPr marL="285750" indent="-285750" algn="just">
                <a:lnSpc>
                  <a:spcPct val="120000"/>
                </a:lnSpc>
                <a:buFont typeface="Wingdings" panose="05000000000000000000" pitchFamily="2" charset="2"/>
                <a:buChar char="ü"/>
              </a:pPr>
              <a:r>
                <a:rPr lang="zh-CN" altLang="en-US" b="1" dirty="0">
                  <a:latin typeface="思源黑体" panose="020B0500000000000000" pitchFamily="34" charset="-122"/>
                  <a:ea typeface="思源黑体" panose="020B0500000000000000" pitchFamily="34" charset="-122"/>
                </a:rPr>
                <a:t>串口</a:t>
              </a:r>
              <a:r>
                <a:rPr lang="zh-CN" altLang="en-US" dirty="0">
                  <a:latin typeface="思源黑体" panose="020B0500000000000000" pitchFamily="34" charset="-122"/>
                  <a:ea typeface="思源黑体" panose="020B0500000000000000" pitchFamily="34" charset="-122"/>
                </a:rPr>
                <a:t>的数据交互。</a:t>
              </a:r>
              <a:endParaRPr lang="en-US" altLang="zh-CN" dirty="0">
                <a:latin typeface="思源黑体" panose="020B0500000000000000" pitchFamily="34" charset="-122"/>
                <a:ea typeface="思源黑体" panose="020B0500000000000000" pitchFamily="34" charset="-122"/>
              </a:endParaRPr>
            </a:p>
            <a:p>
              <a:pPr algn="just">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sp>
        <p:nvSpPr>
          <p:cNvPr id="3" name="矩形 2">
            <a:extLst>
              <a:ext uri="{FF2B5EF4-FFF2-40B4-BE49-F238E27FC236}">
                <a16:creationId xmlns:a16="http://schemas.microsoft.com/office/drawing/2014/main" id="{E0A0B1B1-813E-25E9-2206-86E89874A722}"/>
              </a:ext>
            </a:extLst>
          </p:cNvPr>
          <p:cNvSpPr/>
          <p:nvPr/>
        </p:nvSpPr>
        <p:spPr>
          <a:xfrm>
            <a:off x="1348115" y="1957835"/>
            <a:ext cx="3133929" cy="362792"/>
          </a:xfrm>
          <a:prstGeom prst="rect">
            <a:avLst/>
          </a:prstGeom>
        </p:spPr>
        <p:txBody>
          <a:bodyPr wrap="square">
            <a:spAutoFit/>
          </a:bodyPr>
          <a:lstStyle/>
          <a:p>
            <a:pPr algn="just">
              <a:lnSpc>
                <a:spcPct val="120000"/>
              </a:lnSpc>
            </a:pPr>
            <a:r>
              <a:rPr lang="zh-CN" altLang="en-US" sz="1600" b="1" spc="300" dirty="0">
                <a:solidFill>
                  <a:schemeClr val="bg2"/>
                </a:solidFill>
                <a:latin typeface="思源黑体" panose="020B0500000000000000" pitchFamily="34" charset="-122"/>
                <a:ea typeface="思源黑体" panose="020B0500000000000000" pitchFamily="34" charset="-122"/>
              </a:rPr>
              <a:t>四路视频源及网口传输演示</a:t>
            </a:r>
          </a:p>
        </p:txBody>
      </p:sp>
      <p:pic>
        <p:nvPicPr>
          <p:cNvPr id="15" name="图片 14">
            <a:extLst>
              <a:ext uri="{FF2B5EF4-FFF2-40B4-BE49-F238E27FC236}">
                <a16:creationId xmlns:a16="http://schemas.microsoft.com/office/drawing/2014/main" id="{BF1F0839-667F-9836-B20D-ABE1CA8B285A}"/>
              </a:ext>
            </a:extLst>
          </p:cNvPr>
          <p:cNvPicPr>
            <a:picLocks noChangeAspect="1"/>
          </p:cNvPicPr>
          <p:nvPr/>
        </p:nvPicPr>
        <p:blipFill>
          <a:blip r:embed="rId4"/>
          <a:stretch>
            <a:fillRect/>
          </a:stretch>
        </p:blipFill>
        <p:spPr>
          <a:xfrm>
            <a:off x="5041924" y="1822594"/>
            <a:ext cx="6779367" cy="3541084"/>
          </a:xfrm>
          <a:prstGeom prst="rect">
            <a:avLst/>
          </a:prstGeom>
        </p:spPr>
      </p:pic>
      <p:pic>
        <p:nvPicPr>
          <p:cNvPr id="4" name="图片 1">
            <a:extLst>
              <a:ext uri="{FF2B5EF4-FFF2-40B4-BE49-F238E27FC236}">
                <a16:creationId xmlns:a16="http://schemas.microsoft.com/office/drawing/2014/main" id="{900A0922-E320-2100-EFEB-AF74FB0C2D57}"/>
              </a:ext>
            </a:extLst>
          </p:cNvPr>
          <p:cNvPicPr>
            <a:picLocks noChangeAspect="1"/>
          </p:cNvPicPr>
          <p:nvPr>
            <p:custDataLst>
              <p:tags r:id="rId1"/>
            </p:custDataLst>
          </p:nvPr>
        </p:nvPicPr>
        <p:blipFill>
          <a:blip r:embed="rId5"/>
          <a:stretch>
            <a:fillRect/>
          </a:stretch>
        </p:blipFill>
        <p:spPr>
          <a:xfrm>
            <a:off x="11491454" y="0"/>
            <a:ext cx="700546" cy="4665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p:cNvSpPr txBox="1"/>
          <p:nvPr/>
        </p:nvSpPr>
        <p:spPr>
          <a:xfrm>
            <a:off x="2569302" y="2609419"/>
            <a:ext cx="7053116" cy="830997"/>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dirty="0">
                <a:solidFill>
                  <a:schemeClr val="bg1"/>
                </a:solidFill>
                <a:latin typeface="思源黑体" panose="020B0500000000000000" pitchFamily="34" charset="-122"/>
                <a:ea typeface="思源黑体" panose="020B0500000000000000" pitchFamily="34" charset="-122"/>
              </a:rPr>
              <a:t>感谢您的指导</a:t>
            </a:r>
          </a:p>
        </p:txBody>
      </p:sp>
      <p:pic>
        <p:nvPicPr>
          <p:cNvPr id="5" name="图片 1"/>
          <p:cNvPicPr>
            <a:picLocks noChangeAspect="1"/>
          </p:cNvPicPr>
          <p:nvPr>
            <p:custDataLst>
              <p:tags r:id="rId1"/>
            </p:custDataLst>
          </p:nvPr>
        </p:nvPicPr>
        <p:blipFill>
          <a:blip r:embed="rId5"/>
          <a:stretch>
            <a:fillRect/>
          </a:stretch>
        </p:blipFill>
        <p:spPr>
          <a:xfrm>
            <a:off x="5353545" y="354420"/>
            <a:ext cx="1484630" cy="988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8)">
                                      <p:cBhvr>
                                        <p:cTn id="12" dur="750"/>
                                        <p:tgtEl>
                                          <p:spTgt spid="9"/>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82581" y="782966"/>
            <a:ext cx="2620252" cy="456129"/>
          </a:xfrm>
        </p:spPr>
        <p:txBody>
          <a:bodyPr/>
          <a:lstStyle/>
          <a:p>
            <a:pPr>
              <a:lnSpc>
                <a:spcPct val="120000"/>
              </a:lnSpc>
            </a:pPr>
            <a:r>
              <a:rPr lang="zh-CN" altLang="en-US" dirty="0"/>
              <a:t>项目完成度</a:t>
            </a:r>
          </a:p>
        </p:txBody>
      </p:sp>
      <p:pic>
        <p:nvPicPr>
          <p:cNvPr id="19" name="图片 1">
            <a:extLst>
              <a:ext uri="{FF2B5EF4-FFF2-40B4-BE49-F238E27FC236}">
                <a16:creationId xmlns:a16="http://schemas.microsoft.com/office/drawing/2014/main" id="{3962CBAD-C77E-D5F1-CF09-F60241E7CD5A}"/>
              </a:ext>
            </a:extLst>
          </p:cNvPr>
          <p:cNvPicPr>
            <a:picLocks noChangeAspect="1"/>
          </p:cNvPicPr>
          <p:nvPr>
            <p:custDataLst>
              <p:tags r:id="rId1"/>
            </p:custDataLst>
          </p:nvPr>
        </p:nvPicPr>
        <p:blipFill>
          <a:blip r:embed="rId4"/>
          <a:stretch>
            <a:fillRect/>
          </a:stretch>
        </p:blipFill>
        <p:spPr>
          <a:xfrm>
            <a:off x="11491454" y="0"/>
            <a:ext cx="700546" cy="466531"/>
          </a:xfrm>
          <a:prstGeom prst="rect">
            <a:avLst/>
          </a:prstGeom>
        </p:spPr>
      </p:pic>
      <p:graphicFrame>
        <p:nvGraphicFramePr>
          <p:cNvPr id="2" name="表格 2">
            <a:extLst>
              <a:ext uri="{FF2B5EF4-FFF2-40B4-BE49-F238E27FC236}">
                <a16:creationId xmlns:a16="http://schemas.microsoft.com/office/drawing/2014/main" id="{6A63E724-EA13-822B-BE85-C5B1A1CF956B}"/>
              </a:ext>
            </a:extLst>
          </p:cNvPr>
          <p:cNvGraphicFramePr>
            <a:graphicFrameLocks noGrp="1"/>
          </p:cNvGraphicFramePr>
          <p:nvPr>
            <p:extLst>
              <p:ext uri="{D42A27DB-BD31-4B8C-83A1-F6EECF244321}">
                <p14:modId xmlns:p14="http://schemas.microsoft.com/office/powerpoint/2010/main" val="115805653"/>
              </p:ext>
            </p:extLst>
          </p:nvPr>
        </p:nvGraphicFramePr>
        <p:xfrm>
          <a:off x="1948024" y="1425511"/>
          <a:ext cx="8128000" cy="1854200"/>
        </p:xfrm>
        <a:graphic>
          <a:graphicData uri="http://schemas.openxmlformats.org/drawingml/2006/table">
            <a:tbl>
              <a:tblPr firstRow="1" bandRow="1">
                <a:tableStyleId>{21E4AEA4-8DFA-4A89-87EB-49C32662AFE0}</a:tableStyleId>
              </a:tblPr>
              <a:tblGrid>
                <a:gridCol w="6608147">
                  <a:extLst>
                    <a:ext uri="{9D8B030D-6E8A-4147-A177-3AD203B41FA5}">
                      <a16:colId xmlns:a16="http://schemas.microsoft.com/office/drawing/2014/main" val="959115929"/>
                    </a:ext>
                  </a:extLst>
                </a:gridCol>
                <a:gridCol w="1519853">
                  <a:extLst>
                    <a:ext uri="{9D8B030D-6E8A-4147-A177-3AD203B41FA5}">
                      <a16:colId xmlns:a16="http://schemas.microsoft.com/office/drawing/2014/main" val="2760730318"/>
                    </a:ext>
                  </a:extLst>
                </a:gridCol>
              </a:tblGrid>
              <a:tr h="370840">
                <a:tc>
                  <a:txBody>
                    <a:bodyPr/>
                    <a:lstStyle/>
                    <a:p>
                      <a:pPr algn="ctr"/>
                      <a:r>
                        <a:rPr lang="zh-CN" altLang="en-US" dirty="0"/>
                        <a:t>赛提要求</a:t>
                      </a:r>
                    </a:p>
                  </a:txBody>
                  <a:tcPr/>
                </a:tc>
                <a:tc>
                  <a:txBody>
                    <a:bodyPr/>
                    <a:lstStyle/>
                    <a:p>
                      <a:pPr algn="ctr"/>
                      <a:r>
                        <a:rPr lang="zh-CN" altLang="en-US" dirty="0"/>
                        <a:t>完成情况</a:t>
                      </a:r>
                    </a:p>
                  </a:txBody>
                  <a:tcPr/>
                </a:tc>
                <a:extLst>
                  <a:ext uri="{0D108BD9-81ED-4DB2-BD59-A6C34878D82A}">
                    <a16:rowId xmlns:a16="http://schemas.microsoft.com/office/drawing/2014/main" val="754132798"/>
                  </a:ext>
                </a:extLst>
              </a:tr>
              <a:tr h="370840">
                <a:tc>
                  <a:txBody>
                    <a:bodyPr/>
                    <a:lstStyle/>
                    <a:p>
                      <a:pPr algn="l"/>
                      <a:r>
                        <a:rPr lang="zh-CN" altLang="en-US" sz="1800" dirty="0">
                          <a:ea typeface="思源黑体" panose="020B0500000000000000"/>
                          <a:cs typeface="+mn-ea"/>
                          <a:sym typeface="+mn-lt"/>
                        </a:rPr>
                        <a:t>一路源端视频的采集</a:t>
                      </a:r>
                      <a:endParaRPr lang="zh-CN" altLang="en-US" dirty="0">
                        <a:ea typeface="思源黑体" panose="020B0500000000000000"/>
                      </a:endParaRPr>
                    </a:p>
                  </a:txBody>
                  <a:tcPr anchor="ctr"/>
                </a:tc>
                <a:tc>
                  <a:txBody>
                    <a:bodyPr/>
                    <a:lstStyle/>
                    <a:p>
                      <a:pPr algn="ctr"/>
                      <a:r>
                        <a:rPr lang="zh-CN" altLang="en-US" dirty="0">
                          <a:ea typeface="思源黑体" panose="020B0500000000000000"/>
                        </a:rPr>
                        <a:t>已完成</a:t>
                      </a:r>
                    </a:p>
                  </a:txBody>
                  <a:tcPr/>
                </a:tc>
                <a:extLst>
                  <a:ext uri="{0D108BD9-81ED-4DB2-BD59-A6C34878D82A}">
                    <a16:rowId xmlns:a16="http://schemas.microsoft.com/office/drawing/2014/main" val="4249330598"/>
                  </a:ext>
                </a:extLst>
              </a:tr>
              <a:tr h="370840">
                <a:tc>
                  <a:txBody>
                    <a:bodyPr/>
                    <a:lstStyle/>
                    <a:p>
                      <a:pPr algn="l"/>
                      <a:r>
                        <a:rPr lang="zh-CN" altLang="en-US" sz="1800" dirty="0">
                          <a:ea typeface="思源黑体" panose="020B0500000000000000"/>
                          <a:cs typeface="+mn-ea"/>
                          <a:sym typeface="+mn-lt"/>
                        </a:rPr>
                        <a:t>一路视频回环输出</a:t>
                      </a:r>
                      <a:endParaRPr lang="zh-CN" altLang="en-US" dirty="0">
                        <a:ea typeface="思源黑体" panose="020B0500000000000000"/>
                      </a:endParaRPr>
                    </a:p>
                  </a:txBody>
                  <a:tcPr anchor="ctr"/>
                </a:tc>
                <a:tc>
                  <a:txBody>
                    <a:bodyPr/>
                    <a:lstStyle/>
                    <a:p>
                      <a:pPr algn="ctr"/>
                      <a:r>
                        <a:rPr lang="zh-CN" altLang="en-US" dirty="0">
                          <a:ea typeface="思源黑体" panose="020B0500000000000000"/>
                        </a:rPr>
                        <a:t>已完成</a:t>
                      </a:r>
                    </a:p>
                  </a:txBody>
                  <a:tcPr/>
                </a:tc>
                <a:extLst>
                  <a:ext uri="{0D108BD9-81ED-4DB2-BD59-A6C34878D82A}">
                    <a16:rowId xmlns:a16="http://schemas.microsoft.com/office/drawing/2014/main" val="3816513224"/>
                  </a:ext>
                </a:extLst>
              </a:tr>
              <a:tr h="370840">
                <a:tc>
                  <a:txBody>
                    <a:bodyPr/>
                    <a:lstStyle/>
                    <a:p>
                      <a:pPr algn="l"/>
                      <a:r>
                        <a:rPr lang="zh-CN" altLang="en-US" sz="1800" dirty="0">
                          <a:ea typeface="思源黑体" panose="020B0500000000000000"/>
                          <a:cs typeface="+mn-ea"/>
                          <a:sym typeface="+mn-lt"/>
                        </a:rPr>
                        <a:t>与PC的数据交互与展示</a:t>
                      </a:r>
                      <a:endParaRPr lang="zh-CN" altLang="en-US" dirty="0">
                        <a:ea typeface="思源黑体" panose="020B0500000000000000"/>
                      </a:endParaRPr>
                    </a:p>
                  </a:txBody>
                  <a:tcPr anchor="ctr"/>
                </a:tc>
                <a:tc>
                  <a:txBody>
                    <a:bodyPr/>
                    <a:lstStyle/>
                    <a:p>
                      <a:pPr algn="ctr"/>
                      <a:r>
                        <a:rPr lang="zh-CN" altLang="en-US" dirty="0">
                          <a:ea typeface="思源黑体" panose="020B0500000000000000"/>
                        </a:rPr>
                        <a:t>已完成</a:t>
                      </a:r>
                    </a:p>
                  </a:txBody>
                  <a:tcPr/>
                </a:tc>
                <a:extLst>
                  <a:ext uri="{0D108BD9-81ED-4DB2-BD59-A6C34878D82A}">
                    <a16:rowId xmlns:a16="http://schemas.microsoft.com/office/drawing/2014/main" val="1352804439"/>
                  </a:ext>
                </a:extLst>
              </a:tr>
              <a:tr h="370840">
                <a:tc>
                  <a:txBody>
                    <a:bodyPr/>
                    <a:lstStyle/>
                    <a:p>
                      <a:pPr algn="l"/>
                      <a:r>
                        <a:rPr lang="zh-CN" altLang="en-US" sz="1800" dirty="0">
                          <a:ea typeface="思源黑体" panose="020B0500000000000000"/>
                          <a:cs typeface="+mn-ea"/>
                          <a:sym typeface="+mn-lt"/>
                        </a:rPr>
                        <a:t>目标检测模型设计，训练， 优化</a:t>
                      </a:r>
                      <a:endParaRPr lang="zh-CN" altLang="en-US" dirty="0">
                        <a:ea typeface="思源黑体" panose="020B0500000000000000"/>
                      </a:endParaRPr>
                    </a:p>
                  </a:txBody>
                  <a:tcPr anchor="ctr"/>
                </a:tc>
                <a:tc>
                  <a:txBody>
                    <a:bodyPr/>
                    <a:lstStyle/>
                    <a:p>
                      <a:pPr algn="ctr"/>
                      <a:r>
                        <a:rPr lang="zh-CN" altLang="en-US" dirty="0">
                          <a:ea typeface="思源黑体" panose="020B0500000000000000"/>
                        </a:rPr>
                        <a:t>已完成</a:t>
                      </a:r>
                    </a:p>
                  </a:txBody>
                  <a:tcPr/>
                </a:tc>
                <a:extLst>
                  <a:ext uri="{0D108BD9-81ED-4DB2-BD59-A6C34878D82A}">
                    <a16:rowId xmlns:a16="http://schemas.microsoft.com/office/drawing/2014/main" val="260744661"/>
                  </a:ext>
                </a:extLst>
              </a:tr>
            </a:tbl>
          </a:graphicData>
        </a:graphic>
      </p:graphicFrame>
      <p:graphicFrame>
        <p:nvGraphicFramePr>
          <p:cNvPr id="3" name="表格 4">
            <a:extLst>
              <a:ext uri="{FF2B5EF4-FFF2-40B4-BE49-F238E27FC236}">
                <a16:creationId xmlns:a16="http://schemas.microsoft.com/office/drawing/2014/main" id="{83123BA3-7822-3F85-7C96-FEFD9DAAFDF9}"/>
              </a:ext>
            </a:extLst>
          </p:cNvPr>
          <p:cNvGraphicFramePr>
            <a:graphicFrameLocks noGrp="1"/>
          </p:cNvGraphicFramePr>
          <p:nvPr>
            <p:extLst>
              <p:ext uri="{D42A27DB-BD31-4B8C-83A1-F6EECF244321}">
                <p14:modId xmlns:p14="http://schemas.microsoft.com/office/powerpoint/2010/main" val="634868473"/>
              </p:ext>
            </p:extLst>
          </p:nvPr>
        </p:nvGraphicFramePr>
        <p:xfrm>
          <a:off x="1948024" y="3279711"/>
          <a:ext cx="8128000" cy="2595880"/>
        </p:xfrm>
        <a:graphic>
          <a:graphicData uri="http://schemas.openxmlformats.org/drawingml/2006/table">
            <a:tbl>
              <a:tblPr firstRow="1" bandRow="1">
                <a:tableStyleId>{21E4AEA4-8DFA-4A89-87EB-49C32662AFE0}</a:tableStyleId>
              </a:tblPr>
              <a:tblGrid>
                <a:gridCol w="6608147">
                  <a:extLst>
                    <a:ext uri="{9D8B030D-6E8A-4147-A177-3AD203B41FA5}">
                      <a16:colId xmlns:a16="http://schemas.microsoft.com/office/drawing/2014/main" val="2276679694"/>
                    </a:ext>
                  </a:extLst>
                </a:gridCol>
                <a:gridCol w="1519853">
                  <a:extLst>
                    <a:ext uri="{9D8B030D-6E8A-4147-A177-3AD203B41FA5}">
                      <a16:colId xmlns:a16="http://schemas.microsoft.com/office/drawing/2014/main" val="4176674426"/>
                    </a:ext>
                  </a:extLst>
                </a:gridCol>
              </a:tblGrid>
              <a:tr h="370840">
                <a:tc gridSpan="2">
                  <a:txBody>
                    <a:bodyPr/>
                    <a:lstStyle/>
                    <a:p>
                      <a:pPr algn="ctr"/>
                      <a:r>
                        <a:rPr lang="zh-CN" altLang="en-US" b="0" dirty="0">
                          <a:ea typeface="思源黑体" panose="020B0500000000000000"/>
                        </a:rPr>
                        <a:t>其他工作完成情况</a:t>
                      </a:r>
                    </a:p>
                  </a:txBody>
                  <a:tcPr/>
                </a:tc>
                <a:tc hMerge="1">
                  <a:txBody>
                    <a:bodyPr/>
                    <a:lstStyle/>
                    <a:p>
                      <a:endParaRPr lang="zh-CN" altLang="en-US" dirty="0"/>
                    </a:p>
                  </a:txBody>
                  <a:tcPr/>
                </a:tc>
                <a:extLst>
                  <a:ext uri="{0D108BD9-81ED-4DB2-BD59-A6C34878D82A}">
                    <a16:rowId xmlns:a16="http://schemas.microsoft.com/office/drawing/2014/main" val="1947375130"/>
                  </a:ext>
                </a:extLst>
              </a:tr>
              <a:tr h="370840">
                <a:tc>
                  <a:txBody>
                    <a:bodyPr/>
                    <a:lstStyle/>
                    <a:p>
                      <a:r>
                        <a:rPr lang="zh-CN" altLang="en-US" sz="1800" b="0" dirty="0">
                          <a:solidFill>
                            <a:schemeClr val="tx1"/>
                          </a:solidFill>
                          <a:effectLst/>
                          <a:ea typeface="思源黑体" panose="020B0500000000000000"/>
                          <a:cs typeface="+mn-ea"/>
                          <a:sym typeface="+mn-lt"/>
                        </a:rPr>
                        <a:t>实现了</a:t>
                      </a:r>
                      <a:r>
                        <a:rPr lang="zh-CN" altLang="en-US" sz="1800" b="1" dirty="0">
                          <a:solidFill>
                            <a:schemeClr val="tx1"/>
                          </a:solidFill>
                          <a:effectLst/>
                          <a:ea typeface="思源黑体" panose="020B0500000000000000"/>
                          <a:cs typeface="+mn-ea"/>
                          <a:sym typeface="+mn-lt"/>
                        </a:rPr>
                        <a:t>两路摄像头、</a:t>
                      </a:r>
                      <a:r>
                        <a:rPr lang="zh-CN" altLang="en-US" sz="1800" b="1" dirty="0">
                          <a:effectLst/>
                          <a:ea typeface="思源黑体" panose="020B0500000000000000"/>
                          <a:cs typeface="+mn-ea"/>
                          <a:sym typeface="+mn-lt"/>
                        </a:rPr>
                        <a:t>一路</a:t>
                      </a:r>
                      <a:r>
                        <a:rPr lang="en-US" altLang="zh-CN" b="1" dirty="0">
                          <a:effectLst/>
                          <a:ea typeface="思源黑体" panose="020B0500000000000000"/>
                          <a:cs typeface="+mn-ea"/>
                          <a:sym typeface="+mn-lt"/>
                        </a:rPr>
                        <a:t>HDMI</a:t>
                      </a:r>
                      <a:r>
                        <a:rPr lang="zh-CN" altLang="en-US" sz="1800" dirty="0">
                          <a:effectLst/>
                          <a:ea typeface="思源黑体" panose="020B0500000000000000"/>
                          <a:cs typeface="+mn-ea"/>
                          <a:sym typeface="+mn-lt"/>
                        </a:rPr>
                        <a:t>与</a:t>
                      </a:r>
                      <a:r>
                        <a:rPr lang="zh-CN" altLang="en-US" sz="1800" b="1" dirty="0">
                          <a:effectLst/>
                          <a:ea typeface="思源黑体" panose="020B0500000000000000"/>
                          <a:cs typeface="+mn-ea"/>
                          <a:sym typeface="+mn-lt"/>
                        </a:rPr>
                        <a:t>一路光</a:t>
                      </a:r>
                      <a:r>
                        <a:rPr lang="zh-CN" altLang="en-US" sz="1800" b="1" dirty="0">
                          <a:ea typeface="思源黑体" panose="020B0500000000000000"/>
                          <a:cs typeface="+mn-ea"/>
                          <a:sym typeface="+mn-lt"/>
                        </a:rPr>
                        <a:t>口 </a:t>
                      </a:r>
                      <a:r>
                        <a:rPr lang="zh-CN" altLang="en-US" sz="1800" dirty="0">
                          <a:ea typeface="思源黑体" panose="020B0500000000000000"/>
                          <a:cs typeface="+mn-ea"/>
                          <a:sym typeface="+mn-lt"/>
                        </a:rPr>
                        <a:t>共计四路源视频采集</a:t>
                      </a:r>
                      <a:endParaRPr lang="zh-CN" altLang="en-US" dirty="0">
                        <a:ea typeface="思源黑体" panose="020B0500000000000000"/>
                      </a:endParaRPr>
                    </a:p>
                  </a:txBody>
                  <a:tcPr/>
                </a:tc>
                <a:tc>
                  <a:txBody>
                    <a:bodyPr/>
                    <a:lstStyle/>
                    <a:p>
                      <a:pPr algn="ctr"/>
                      <a:r>
                        <a:rPr lang="zh-CN" altLang="en-US" dirty="0">
                          <a:ea typeface="思源黑体" panose="020B0500000000000000"/>
                        </a:rPr>
                        <a:t>超额完成</a:t>
                      </a:r>
                    </a:p>
                  </a:txBody>
                  <a:tcPr/>
                </a:tc>
                <a:extLst>
                  <a:ext uri="{0D108BD9-81ED-4DB2-BD59-A6C34878D82A}">
                    <a16:rowId xmlns:a16="http://schemas.microsoft.com/office/drawing/2014/main" val="2360466094"/>
                  </a:ext>
                </a:extLst>
              </a:tr>
              <a:tr h="370840">
                <a:tc>
                  <a:txBody>
                    <a:bodyPr/>
                    <a:lstStyle/>
                    <a:p>
                      <a:r>
                        <a:rPr lang="zh-CN" altLang="en-US" sz="1800" dirty="0">
                          <a:ea typeface="思源黑体" panose="020B0500000000000000"/>
                          <a:cs typeface="+mn-ea"/>
                          <a:sym typeface="+mn-lt"/>
                        </a:rPr>
                        <a:t>完成了</a:t>
                      </a:r>
                      <a:r>
                        <a:rPr lang="zh-CN" altLang="en-US" sz="1800" b="1" dirty="0">
                          <a:ea typeface="思源黑体" panose="020B0500000000000000"/>
                          <a:cs typeface="+mn-ea"/>
                          <a:sym typeface="+mn-lt"/>
                        </a:rPr>
                        <a:t>四路视频的缩放拼接，并回环输出</a:t>
                      </a:r>
                      <a:endParaRPr lang="zh-CN" altLang="en-US" dirty="0">
                        <a:ea typeface="思源黑体" panose="020B0500000000000000"/>
                      </a:endParaRPr>
                    </a:p>
                  </a:txBody>
                  <a:tcPr/>
                </a:tc>
                <a:tc>
                  <a:txBody>
                    <a:bodyPr/>
                    <a:lstStyle/>
                    <a:p>
                      <a:pPr algn="ctr"/>
                      <a:r>
                        <a:rPr lang="zh-CN" altLang="en-US" dirty="0">
                          <a:ea typeface="思源黑体" panose="020B0500000000000000"/>
                        </a:rPr>
                        <a:t>超额完成</a:t>
                      </a:r>
                    </a:p>
                  </a:txBody>
                  <a:tcPr/>
                </a:tc>
                <a:extLst>
                  <a:ext uri="{0D108BD9-81ED-4DB2-BD59-A6C34878D82A}">
                    <a16:rowId xmlns:a16="http://schemas.microsoft.com/office/drawing/2014/main" val="1806525703"/>
                  </a:ext>
                </a:extLst>
              </a:tr>
              <a:tr h="370840">
                <a:tc>
                  <a:txBody>
                    <a:bodyPr/>
                    <a:lstStyle/>
                    <a:p>
                      <a:r>
                        <a:rPr lang="zh-CN" altLang="en-US" sz="1800" dirty="0">
                          <a:ea typeface="思源黑体" panose="020B0500000000000000"/>
                          <a:cs typeface="+mn-ea"/>
                          <a:sym typeface="+mn-lt"/>
                        </a:rPr>
                        <a:t>完成了对</a:t>
                      </a:r>
                      <a:r>
                        <a:rPr lang="zh-CN" altLang="en-US" sz="1800" b="1" dirty="0">
                          <a:ea typeface="思源黑体" panose="020B0500000000000000"/>
                          <a:cs typeface="+mn-ea"/>
                          <a:sym typeface="+mn-lt"/>
                        </a:rPr>
                        <a:t>四路视频源的选通</a:t>
                      </a:r>
                      <a:r>
                        <a:rPr lang="zh-CN" altLang="en-US" sz="1800" dirty="0">
                          <a:ea typeface="思源黑体" panose="020B0500000000000000"/>
                          <a:cs typeface="+mn-ea"/>
                          <a:sym typeface="+mn-lt"/>
                        </a:rPr>
                        <a:t>以及</a:t>
                      </a:r>
                      <a:r>
                        <a:rPr lang="zh-CN" altLang="en-US" sz="1800" b="1" dirty="0">
                          <a:ea typeface="思源黑体" panose="020B0500000000000000"/>
                          <a:cs typeface="+mn-ea"/>
                          <a:sym typeface="+mn-lt"/>
                        </a:rPr>
                        <a:t>边缘检测</a:t>
                      </a:r>
                      <a:endParaRPr lang="zh-CN" altLang="en-US" b="1" dirty="0">
                        <a:ea typeface="思源黑体" panose="020B0500000000000000"/>
                      </a:endParaRPr>
                    </a:p>
                  </a:txBody>
                  <a:tcPr/>
                </a:tc>
                <a:tc>
                  <a:txBody>
                    <a:bodyPr/>
                    <a:lstStyle/>
                    <a:p>
                      <a:pPr algn="ctr"/>
                      <a:r>
                        <a:rPr lang="zh-CN" altLang="en-US" dirty="0">
                          <a:ea typeface="思源黑体" panose="020B0500000000000000"/>
                        </a:rPr>
                        <a:t>超额完成</a:t>
                      </a:r>
                    </a:p>
                  </a:txBody>
                  <a:tcPr/>
                </a:tc>
                <a:extLst>
                  <a:ext uri="{0D108BD9-81ED-4DB2-BD59-A6C34878D82A}">
                    <a16:rowId xmlns:a16="http://schemas.microsoft.com/office/drawing/2014/main" val="62432250"/>
                  </a:ext>
                </a:extLst>
              </a:tr>
              <a:tr h="370840">
                <a:tc>
                  <a:txBody>
                    <a:bodyPr/>
                    <a:lstStyle/>
                    <a:p>
                      <a:r>
                        <a:rPr lang="zh-CN" altLang="en-US" dirty="0">
                          <a:ea typeface="思源黑体" panose="020B0500000000000000"/>
                        </a:rPr>
                        <a:t>通过</a:t>
                      </a:r>
                      <a:r>
                        <a:rPr lang="zh-CN" altLang="en-US" b="1" dirty="0">
                          <a:ea typeface="思源黑体" panose="020B0500000000000000"/>
                        </a:rPr>
                        <a:t>网口 </a:t>
                      </a:r>
                      <a:r>
                        <a:rPr lang="en-US" altLang="zh-CN" dirty="0">
                          <a:ea typeface="思源黑体" panose="020B0500000000000000"/>
                        </a:rPr>
                        <a:t>+ </a:t>
                      </a:r>
                      <a:r>
                        <a:rPr lang="zh-CN" altLang="en-US" b="1" dirty="0">
                          <a:ea typeface="思源黑体" panose="020B0500000000000000"/>
                        </a:rPr>
                        <a:t>串口</a:t>
                      </a:r>
                      <a:r>
                        <a:rPr lang="zh-CN" altLang="en-US" dirty="0">
                          <a:ea typeface="思源黑体" panose="020B0500000000000000"/>
                        </a:rPr>
                        <a:t>与</a:t>
                      </a:r>
                      <a:r>
                        <a:rPr lang="en-US" altLang="zh-CN" b="1" dirty="0">
                          <a:ea typeface="思源黑体" panose="020B0500000000000000"/>
                        </a:rPr>
                        <a:t>windows</a:t>
                      </a:r>
                      <a:r>
                        <a:rPr lang="zh-CN" altLang="en-US" b="1" dirty="0">
                          <a:ea typeface="思源黑体" panose="020B0500000000000000"/>
                        </a:rPr>
                        <a:t>平台</a:t>
                      </a:r>
                      <a:r>
                        <a:rPr lang="zh-CN" altLang="en-US" b="0" dirty="0">
                          <a:ea typeface="思源黑体" panose="020B0500000000000000"/>
                        </a:rPr>
                        <a:t>上位机</a:t>
                      </a:r>
                      <a:r>
                        <a:rPr lang="zh-CN" altLang="en-US" dirty="0">
                          <a:ea typeface="思源黑体" panose="020B0500000000000000"/>
                        </a:rPr>
                        <a:t>进行数据交互</a:t>
                      </a:r>
                    </a:p>
                  </a:txBody>
                  <a:tcPr/>
                </a:tc>
                <a:tc>
                  <a:txBody>
                    <a:bodyPr/>
                    <a:lstStyle/>
                    <a:p>
                      <a:pPr algn="ctr"/>
                      <a:r>
                        <a:rPr lang="zh-CN" altLang="en-US" dirty="0">
                          <a:ea typeface="思源黑体" panose="020B0500000000000000"/>
                        </a:rPr>
                        <a:t>超额完成</a:t>
                      </a:r>
                    </a:p>
                  </a:txBody>
                  <a:tcPr/>
                </a:tc>
                <a:extLst>
                  <a:ext uri="{0D108BD9-81ED-4DB2-BD59-A6C34878D82A}">
                    <a16:rowId xmlns:a16="http://schemas.microsoft.com/office/drawing/2014/main" val="682688829"/>
                  </a:ext>
                </a:extLst>
              </a:tr>
              <a:tr h="370840">
                <a:tc>
                  <a:txBody>
                    <a:bodyPr/>
                    <a:lstStyle/>
                    <a:p>
                      <a:r>
                        <a:rPr lang="zh-CN" altLang="en-US" dirty="0">
                          <a:ea typeface="思源黑体" panose="020B0500000000000000"/>
                        </a:rPr>
                        <a:t>通过</a:t>
                      </a:r>
                      <a:r>
                        <a:rPr lang="en-US" altLang="zh-CN" b="1" dirty="0">
                          <a:ea typeface="思源黑体" panose="020B0500000000000000"/>
                        </a:rPr>
                        <a:t>PCIe</a:t>
                      </a:r>
                      <a:r>
                        <a:rPr lang="zh-CN" altLang="en-US" dirty="0">
                          <a:ea typeface="思源黑体" panose="020B0500000000000000"/>
                        </a:rPr>
                        <a:t>向</a:t>
                      </a:r>
                      <a:r>
                        <a:rPr lang="en-US" altLang="zh-CN" b="1" dirty="0">
                          <a:ea typeface="思源黑体" panose="020B0500000000000000"/>
                        </a:rPr>
                        <a:t>Linux</a:t>
                      </a:r>
                      <a:r>
                        <a:rPr lang="zh-CN" altLang="en-US" b="1" dirty="0">
                          <a:ea typeface="思源黑体" panose="020B0500000000000000"/>
                        </a:rPr>
                        <a:t>平台</a:t>
                      </a:r>
                      <a:r>
                        <a:rPr lang="zh-CN" altLang="en-US" b="0" dirty="0">
                          <a:ea typeface="思源黑体" panose="020B0500000000000000"/>
                        </a:rPr>
                        <a:t>上位机</a:t>
                      </a:r>
                      <a:r>
                        <a:rPr lang="zh-CN" altLang="en-US" dirty="0">
                          <a:ea typeface="思源黑体" panose="020B0500000000000000"/>
                        </a:rPr>
                        <a:t>进行视频传输</a:t>
                      </a:r>
                    </a:p>
                  </a:txBody>
                  <a:tcPr/>
                </a:tc>
                <a:tc>
                  <a:txBody>
                    <a:bodyPr/>
                    <a:lstStyle/>
                    <a:p>
                      <a:pPr algn="ctr"/>
                      <a:r>
                        <a:rPr lang="zh-CN" altLang="en-US" dirty="0">
                          <a:ea typeface="思源黑体" panose="020B0500000000000000"/>
                        </a:rPr>
                        <a:t>超额完成</a:t>
                      </a:r>
                    </a:p>
                  </a:txBody>
                  <a:tcPr/>
                </a:tc>
                <a:extLst>
                  <a:ext uri="{0D108BD9-81ED-4DB2-BD59-A6C34878D82A}">
                    <a16:rowId xmlns:a16="http://schemas.microsoft.com/office/drawing/2014/main" val="81644043"/>
                  </a:ext>
                </a:extLst>
              </a:tr>
              <a:tr h="370840">
                <a:tc>
                  <a:txBody>
                    <a:bodyPr/>
                    <a:lstStyle/>
                    <a:p>
                      <a:r>
                        <a:rPr lang="zh-CN" altLang="en-US" dirty="0">
                          <a:ea typeface="思源黑体" panose="020B0500000000000000"/>
                        </a:rPr>
                        <a:t>挂载</a:t>
                      </a:r>
                      <a:r>
                        <a:rPr lang="zh-CN" altLang="en-US" b="1" dirty="0">
                          <a:ea typeface="思源黑体" panose="020B0500000000000000"/>
                        </a:rPr>
                        <a:t>玄铁</a:t>
                      </a:r>
                      <a:r>
                        <a:rPr lang="en-US" altLang="zh-CN" b="1" dirty="0">
                          <a:ea typeface="思源黑体" panose="020B0500000000000000"/>
                        </a:rPr>
                        <a:t>E902</a:t>
                      </a:r>
                      <a:r>
                        <a:rPr lang="zh-CN" altLang="en-US" b="1" dirty="0">
                          <a:ea typeface="思源黑体" panose="020B0500000000000000"/>
                        </a:rPr>
                        <a:t>软核</a:t>
                      </a:r>
                      <a:r>
                        <a:rPr lang="zh-CN" altLang="en-US" dirty="0">
                          <a:ea typeface="思源黑体" panose="020B0500000000000000"/>
                        </a:rPr>
                        <a:t>进行任务切换调度</a:t>
                      </a:r>
                    </a:p>
                  </a:txBody>
                  <a:tcPr/>
                </a:tc>
                <a:tc>
                  <a:txBody>
                    <a:bodyPr/>
                    <a:lstStyle/>
                    <a:p>
                      <a:pPr algn="ctr"/>
                      <a:r>
                        <a:rPr lang="zh-CN" altLang="en-US" dirty="0">
                          <a:ea typeface="思源黑体" panose="020B0500000000000000"/>
                        </a:rPr>
                        <a:t>超额完成</a:t>
                      </a:r>
                    </a:p>
                  </a:txBody>
                  <a:tcPr/>
                </a:tc>
                <a:extLst>
                  <a:ext uri="{0D108BD9-81ED-4DB2-BD59-A6C34878D82A}">
                    <a16:rowId xmlns:a16="http://schemas.microsoft.com/office/drawing/2014/main" val="688930472"/>
                  </a:ext>
                </a:extLst>
              </a:tr>
            </a:tbl>
          </a:graphicData>
        </a:graphic>
      </p:graphicFrame>
      <p:sp>
        <p:nvSpPr>
          <p:cNvPr id="6" name="文本框 5">
            <a:extLst>
              <a:ext uri="{FF2B5EF4-FFF2-40B4-BE49-F238E27FC236}">
                <a16:creationId xmlns:a16="http://schemas.microsoft.com/office/drawing/2014/main" id="{1743E8A3-79F7-CF14-D4BC-A9817DF285D2}"/>
              </a:ext>
            </a:extLst>
          </p:cNvPr>
          <p:cNvSpPr txBox="1"/>
          <p:nvPr/>
        </p:nvSpPr>
        <p:spPr>
          <a:xfrm>
            <a:off x="1951321" y="5875591"/>
            <a:ext cx="8292655" cy="461665"/>
          </a:xfrm>
          <a:prstGeom prst="rect">
            <a:avLst/>
          </a:prstGeom>
          <a:noFill/>
        </p:spPr>
        <p:txBody>
          <a:bodyPr wrap="none" rtlCol="0">
            <a:spAutoFit/>
          </a:bodyPr>
          <a:lstStyle/>
          <a:p>
            <a:r>
              <a:rPr lang="zh-CN" altLang="en-US" sz="2400" b="1" dirty="0">
                <a:solidFill>
                  <a:srgbClr val="FF0000"/>
                </a:solidFill>
                <a:ea typeface="思源黑体" panose="020B0500000000000000"/>
              </a:rPr>
              <a:t>一个系统  两种上位机  三条数据交互通路  四路数据源采集！</a:t>
            </a:r>
          </a:p>
        </p:txBody>
      </p:sp>
    </p:spTree>
    <p:extLst>
      <p:ext uri="{BB962C8B-B14F-4D97-AF65-F5344CB8AC3E}">
        <p14:creationId xmlns:p14="http://schemas.microsoft.com/office/powerpoint/2010/main" val="410978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6898" y="752801"/>
            <a:ext cx="1466931" cy="456129"/>
          </a:xfrm>
        </p:spPr>
        <p:txBody>
          <a:bodyPr/>
          <a:lstStyle/>
          <a:p>
            <a:pPr>
              <a:lnSpc>
                <a:spcPct val="120000"/>
              </a:lnSpc>
            </a:pPr>
            <a:r>
              <a:rPr lang="zh-CN" altLang="en-US" dirty="0"/>
              <a:t>项目亮点</a:t>
            </a:r>
          </a:p>
        </p:txBody>
      </p:sp>
      <p:sp>
        <p:nvSpPr>
          <p:cNvPr id="10" name="TextBox 28"/>
          <p:cNvSpPr txBox="1"/>
          <p:nvPr/>
        </p:nvSpPr>
        <p:spPr>
          <a:xfrm>
            <a:off x="3842668" y="1524076"/>
            <a:ext cx="39297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四路数据源采集以及三种数据交互方式</a:t>
            </a:r>
          </a:p>
        </p:txBody>
      </p:sp>
      <p:sp>
        <p:nvSpPr>
          <p:cNvPr id="11" name="矩形 10"/>
          <p:cNvSpPr/>
          <p:nvPr/>
        </p:nvSpPr>
        <p:spPr>
          <a:xfrm>
            <a:off x="3797416" y="2046700"/>
            <a:ext cx="6279850" cy="753668"/>
          </a:xfrm>
          <a:prstGeom prst="rect">
            <a:avLst/>
          </a:prstGeom>
        </p:spPr>
        <p:txBody>
          <a:bodyPr wrap="square" lIns="0" tIns="0" rIns="0" bIns="0">
            <a:spAutoFit/>
          </a:bodyPr>
          <a:lstStyle/>
          <a:p>
            <a:pPr algn="just">
              <a:lnSpc>
                <a:spcPct val="120000"/>
              </a:lnSpc>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项目实现了丰富的接口功能，完成了</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HDMI</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、光口、双目摄像头共计四路的数据源采集，经过缩放拼接后再通过网口以及</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PCIe</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将视频数据发送至上位机端进行图像显示与</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AI</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识别，同时上位机与</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FPGA</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也可以通过串口进行数据交互。</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4" name="矩形 3"/>
          <p:cNvSpPr/>
          <p:nvPr/>
        </p:nvSpPr>
        <p:spPr>
          <a:xfrm>
            <a:off x="3842669" y="1867063"/>
            <a:ext cx="3855086" cy="48134"/>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TextBox 28"/>
          <p:cNvSpPr txBox="1"/>
          <p:nvPr/>
        </p:nvSpPr>
        <p:spPr>
          <a:xfrm>
            <a:off x="3842668" y="3094271"/>
            <a:ext cx="3132747"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实现数据源选通以及边缘检测</a:t>
            </a:r>
          </a:p>
        </p:txBody>
      </p:sp>
      <p:sp>
        <p:nvSpPr>
          <p:cNvPr id="17" name="矩形 16"/>
          <p:cNvSpPr/>
          <p:nvPr/>
        </p:nvSpPr>
        <p:spPr>
          <a:xfrm>
            <a:off x="3842668" y="3616895"/>
            <a:ext cx="6279850" cy="753668"/>
          </a:xfrm>
          <a:prstGeom prst="rect">
            <a:avLst/>
          </a:prstGeom>
        </p:spPr>
        <p:txBody>
          <a:bodyPr wrap="square" lIns="0" tIns="0" rIns="0" bIns="0">
            <a:spAutoFit/>
          </a:bodyPr>
          <a:lstStyle/>
          <a:p>
            <a:pPr algn="just">
              <a:lnSpc>
                <a:spcPct val="120000"/>
              </a:lnSpc>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项目利用仲裁算法实现了对四路数据源的任意选通放大，同时添加</a:t>
            </a:r>
            <a:r>
              <a:rPr lang="en-US" altLang="zh-CN" sz="1400" dirty="0" err="1">
                <a:solidFill>
                  <a:schemeClr val="tx1">
                    <a:lumMod val="65000"/>
                    <a:lumOff val="35000"/>
                  </a:schemeClr>
                </a:solidFill>
                <a:latin typeface="思源黑体" panose="020B0500000000000000" pitchFamily="34" charset="-122"/>
                <a:ea typeface="思源黑体" panose="020B0500000000000000" pitchFamily="34" charset="-122"/>
              </a:rPr>
              <a:t>sobel</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算法从而硬件实现了图像的边缘检测，使得该项目拥有更多的实际应用功能以及更广泛的应用场景。</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8" name="矩形 17"/>
          <p:cNvSpPr/>
          <p:nvPr/>
        </p:nvSpPr>
        <p:spPr>
          <a:xfrm>
            <a:off x="3842668" y="3437258"/>
            <a:ext cx="2992788" cy="55503"/>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cxnSp>
        <p:nvCxnSpPr>
          <p:cNvPr id="8" name="直接连接符 7"/>
          <p:cNvCxnSpPr/>
          <p:nvPr/>
        </p:nvCxnSpPr>
        <p:spPr>
          <a:xfrm>
            <a:off x="1787772" y="2967891"/>
            <a:ext cx="8665793" cy="0"/>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B753D04F-3B50-C5C3-FCF8-F871376F480D}"/>
              </a:ext>
            </a:extLst>
          </p:cNvPr>
          <p:cNvCxnSpPr/>
          <p:nvPr/>
        </p:nvCxnSpPr>
        <p:spPr>
          <a:xfrm>
            <a:off x="1763103" y="4554627"/>
            <a:ext cx="8665793" cy="0"/>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sp>
        <p:nvSpPr>
          <p:cNvPr id="7" name="TextBox 28">
            <a:extLst>
              <a:ext uri="{FF2B5EF4-FFF2-40B4-BE49-F238E27FC236}">
                <a16:creationId xmlns:a16="http://schemas.microsoft.com/office/drawing/2014/main" id="{043AC82A-49B4-A04B-843F-A680007B692B}"/>
              </a:ext>
            </a:extLst>
          </p:cNvPr>
          <p:cNvSpPr txBox="1"/>
          <p:nvPr/>
        </p:nvSpPr>
        <p:spPr>
          <a:xfrm>
            <a:off x="3823045" y="4719072"/>
            <a:ext cx="22533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思源黑体" panose="020B0500000000000000" pitchFamily="34" charset="-122"/>
                <a:ea typeface="思源黑体" panose="020B0500000000000000" pitchFamily="34" charset="-122"/>
              </a:rPr>
              <a:t>挂载玄铁</a:t>
            </a:r>
            <a:r>
              <a:rPr lang="en-US" altLang="zh-CN" sz="1800" b="1" dirty="0">
                <a:solidFill>
                  <a:srgbClr val="313D51"/>
                </a:solidFill>
                <a:latin typeface="思源黑体" panose="020B0500000000000000" pitchFamily="34" charset="-122"/>
                <a:ea typeface="思源黑体" panose="020B0500000000000000" pitchFamily="34" charset="-122"/>
              </a:rPr>
              <a:t>E902</a:t>
            </a:r>
            <a:r>
              <a:rPr lang="zh-CN" altLang="en-US" sz="1800" b="1" dirty="0">
                <a:solidFill>
                  <a:srgbClr val="313D51"/>
                </a:solidFill>
                <a:latin typeface="思源黑体" panose="020B0500000000000000" pitchFamily="34" charset="-122"/>
                <a:ea typeface="思源黑体" panose="020B0500000000000000" pitchFamily="34" charset="-122"/>
              </a:rPr>
              <a:t>软核</a:t>
            </a:r>
          </a:p>
        </p:txBody>
      </p:sp>
      <p:sp>
        <p:nvSpPr>
          <p:cNvPr id="9" name="矩形 8">
            <a:extLst>
              <a:ext uri="{FF2B5EF4-FFF2-40B4-BE49-F238E27FC236}">
                <a16:creationId xmlns:a16="http://schemas.microsoft.com/office/drawing/2014/main" id="{AD67BA67-CB71-C23A-40E6-E76DA459695B}"/>
              </a:ext>
            </a:extLst>
          </p:cNvPr>
          <p:cNvSpPr/>
          <p:nvPr/>
        </p:nvSpPr>
        <p:spPr>
          <a:xfrm>
            <a:off x="3797416" y="5217576"/>
            <a:ext cx="6279850" cy="978409"/>
          </a:xfrm>
          <a:prstGeom prst="rect">
            <a:avLst/>
          </a:prstGeom>
        </p:spPr>
        <p:txBody>
          <a:bodyPr wrap="square" lIns="0" tIns="0" rIns="0" bIns="0">
            <a:spAutoFit/>
          </a:bodyPr>
          <a:lstStyle/>
          <a:p>
            <a:pPr algn="just">
              <a:lnSpc>
                <a:spcPct val="120000"/>
              </a:lnSpc>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项目实现了</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Soc</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系统搭建，采用了兼容</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RISC-V</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指令集架构的玄铁</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rPr>
              <a:t>E902</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rPr>
              <a:t>软核，利用其两级极简流水、可选配安全执行环境和资源成本可调等特点，进一步增加项目工程的可扩展性、丰富功能，多样化以适应更多应用场合。</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endParaRPr>
          </a:p>
          <a:p>
            <a:pPr algn="just">
              <a:lnSpc>
                <a:spcPct val="120000"/>
              </a:lnSpc>
            </a:pPr>
            <a:endParaRPr lang="en-US" altLang="zh-CN" sz="12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sp>
        <p:nvSpPr>
          <p:cNvPr id="12" name="矩形 11">
            <a:extLst>
              <a:ext uri="{FF2B5EF4-FFF2-40B4-BE49-F238E27FC236}">
                <a16:creationId xmlns:a16="http://schemas.microsoft.com/office/drawing/2014/main" id="{CC5DD378-6CEE-DFB0-3842-84887A953B10}"/>
              </a:ext>
            </a:extLst>
          </p:cNvPr>
          <p:cNvSpPr/>
          <p:nvPr/>
        </p:nvSpPr>
        <p:spPr>
          <a:xfrm flipV="1">
            <a:off x="3823045" y="5049628"/>
            <a:ext cx="1961935"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3" name="组合 12">
            <a:extLst>
              <a:ext uri="{FF2B5EF4-FFF2-40B4-BE49-F238E27FC236}">
                <a16:creationId xmlns:a16="http://schemas.microsoft.com/office/drawing/2014/main" id="{C65138FA-7DA3-4C00-617F-E2FC7C44AF32}"/>
              </a:ext>
            </a:extLst>
          </p:cNvPr>
          <p:cNvGrpSpPr/>
          <p:nvPr/>
        </p:nvGrpSpPr>
        <p:grpSpPr>
          <a:xfrm>
            <a:off x="1962539" y="1529840"/>
            <a:ext cx="1278162" cy="1202778"/>
            <a:chOff x="964390" y="1912008"/>
            <a:chExt cx="1144622" cy="1057466"/>
          </a:xfrm>
        </p:grpSpPr>
        <p:grpSp>
          <p:nvGrpSpPr>
            <p:cNvPr id="14" name="组合 13">
              <a:extLst>
                <a:ext uri="{FF2B5EF4-FFF2-40B4-BE49-F238E27FC236}">
                  <a16:creationId xmlns:a16="http://schemas.microsoft.com/office/drawing/2014/main" id="{D4268DE8-6A92-C504-8E41-10052347907A}"/>
                </a:ext>
              </a:extLst>
            </p:cNvPr>
            <p:cNvGrpSpPr/>
            <p:nvPr/>
          </p:nvGrpSpPr>
          <p:grpSpPr>
            <a:xfrm>
              <a:off x="1079211" y="2016920"/>
              <a:ext cx="914982" cy="846745"/>
              <a:chOff x="1135555" y="1996465"/>
              <a:chExt cx="960161" cy="888555"/>
            </a:xfrm>
          </p:grpSpPr>
          <p:sp>
            <p:nvSpPr>
              <p:cNvPr id="23" name="Freeform 7">
                <a:extLst>
                  <a:ext uri="{FF2B5EF4-FFF2-40B4-BE49-F238E27FC236}">
                    <a16:creationId xmlns:a16="http://schemas.microsoft.com/office/drawing/2014/main" id="{E2D4CBE0-B82F-6ED6-CFD8-78C730889E80}"/>
                  </a:ext>
                </a:extLst>
              </p:cNvPr>
              <p:cNvSpPr>
                <a:spLocks/>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a:solidFill>
                    <a:schemeClr val="lt1"/>
                  </a:solidFill>
                </a:endParaRPr>
              </a:p>
            </p:txBody>
          </p:sp>
          <p:sp>
            <p:nvSpPr>
              <p:cNvPr id="24" name="TextBox 50">
                <a:extLst>
                  <a:ext uri="{FF2B5EF4-FFF2-40B4-BE49-F238E27FC236}">
                    <a16:creationId xmlns:a16="http://schemas.microsoft.com/office/drawing/2014/main" id="{CA1452F1-12CE-135E-E6E8-8DC359EC5C63}"/>
                  </a:ext>
                </a:extLst>
              </p:cNvPr>
              <p:cNvSpPr txBox="1"/>
              <p:nvPr/>
            </p:nvSpPr>
            <p:spPr>
              <a:xfrm>
                <a:off x="1402496" y="2187859"/>
                <a:ext cx="423174" cy="570046"/>
              </a:xfrm>
              <a:prstGeom prst="rect">
                <a:avLst/>
              </a:prstGeom>
              <a:noFill/>
            </p:spPr>
            <p:txBody>
              <a:bodyPr wrap="square" lIns="0" tIns="0" rIns="0" bIns="0" rtlCol="0">
                <a:spAutoFit/>
              </a:bodyPr>
              <a:lstStyle/>
              <a:p>
                <a:pPr algn="ctr">
                  <a:lnSpc>
                    <a:spcPct val="120000"/>
                  </a:lnSpc>
                </a:pPr>
                <a:r>
                  <a:rPr lang="en-US" altLang="zh-CN" sz="2800" dirty="0">
                    <a:solidFill>
                      <a:schemeClr val="bg1">
                        <a:lumMod val="95000"/>
                      </a:schemeClr>
                    </a:solidFill>
                    <a:latin typeface="Agency FB" panose="020B0503020202020204" pitchFamily="34" charset="0"/>
                    <a:ea typeface="思源黑体" panose="020B0500000000000000" pitchFamily="34" charset="-122"/>
                  </a:rPr>
                  <a:t>01</a:t>
                </a:r>
              </a:p>
            </p:txBody>
          </p:sp>
        </p:grpSp>
        <p:sp>
          <p:nvSpPr>
            <p:cNvPr id="22" name="Freeform 6">
              <a:extLst>
                <a:ext uri="{FF2B5EF4-FFF2-40B4-BE49-F238E27FC236}">
                  <a16:creationId xmlns:a16="http://schemas.microsoft.com/office/drawing/2014/main" id="{BF9473F0-6EA9-5A2E-FFC4-9E2825BABD7B}"/>
                </a:ext>
              </a:extLst>
            </p:cNvPr>
            <p:cNvSpPr>
              <a:spLocks/>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dirty="0">
                <a:solidFill>
                  <a:schemeClr val="lt1"/>
                </a:solidFill>
              </a:endParaRPr>
            </a:p>
          </p:txBody>
        </p:sp>
      </p:grpSp>
      <p:grpSp>
        <p:nvGrpSpPr>
          <p:cNvPr id="35" name="组合 34">
            <a:extLst>
              <a:ext uri="{FF2B5EF4-FFF2-40B4-BE49-F238E27FC236}">
                <a16:creationId xmlns:a16="http://schemas.microsoft.com/office/drawing/2014/main" id="{65A269DE-60D2-7748-22FA-5BEAB56DE0B3}"/>
              </a:ext>
            </a:extLst>
          </p:cNvPr>
          <p:cNvGrpSpPr/>
          <p:nvPr/>
        </p:nvGrpSpPr>
        <p:grpSpPr>
          <a:xfrm>
            <a:off x="1959239" y="3194510"/>
            <a:ext cx="1278162" cy="1202778"/>
            <a:chOff x="964390" y="1912008"/>
            <a:chExt cx="1144622" cy="1057466"/>
          </a:xfrm>
        </p:grpSpPr>
        <p:grpSp>
          <p:nvGrpSpPr>
            <p:cNvPr id="36" name="组合 35">
              <a:extLst>
                <a:ext uri="{FF2B5EF4-FFF2-40B4-BE49-F238E27FC236}">
                  <a16:creationId xmlns:a16="http://schemas.microsoft.com/office/drawing/2014/main" id="{BB81372F-72AA-562B-6C9D-646FBAD119E5}"/>
                </a:ext>
              </a:extLst>
            </p:cNvPr>
            <p:cNvGrpSpPr/>
            <p:nvPr/>
          </p:nvGrpSpPr>
          <p:grpSpPr>
            <a:xfrm>
              <a:off x="1079211" y="2016920"/>
              <a:ext cx="914982" cy="846745"/>
              <a:chOff x="1135555" y="1996465"/>
              <a:chExt cx="960161" cy="888555"/>
            </a:xfrm>
          </p:grpSpPr>
          <p:sp>
            <p:nvSpPr>
              <p:cNvPr id="38" name="Freeform 7">
                <a:extLst>
                  <a:ext uri="{FF2B5EF4-FFF2-40B4-BE49-F238E27FC236}">
                    <a16:creationId xmlns:a16="http://schemas.microsoft.com/office/drawing/2014/main" id="{F49ACB20-DD77-BCB4-A4AA-7592B8C191E7}"/>
                  </a:ext>
                </a:extLst>
              </p:cNvPr>
              <p:cNvSpPr>
                <a:spLocks/>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a:solidFill>
                    <a:schemeClr val="lt1"/>
                  </a:solidFill>
                </a:endParaRPr>
              </a:p>
            </p:txBody>
          </p:sp>
          <p:sp>
            <p:nvSpPr>
              <p:cNvPr id="39" name="TextBox 50">
                <a:extLst>
                  <a:ext uri="{FF2B5EF4-FFF2-40B4-BE49-F238E27FC236}">
                    <a16:creationId xmlns:a16="http://schemas.microsoft.com/office/drawing/2014/main" id="{B6A500A0-C637-E6BA-3598-B4B6BA76D6FE}"/>
                  </a:ext>
                </a:extLst>
              </p:cNvPr>
              <p:cNvSpPr txBox="1"/>
              <p:nvPr/>
            </p:nvSpPr>
            <p:spPr>
              <a:xfrm>
                <a:off x="1402496" y="2187859"/>
                <a:ext cx="423174" cy="428652"/>
              </a:xfrm>
              <a:prstGeom prst="rect">
                <a:avLst/>
              </a:prstGeom>
              <a:noFill/>
            </p:spPr>
            <p:txBody>
              <a:bodyPr wrap="square" lIns="0" tIns="0" rIns="0" bIns="0" rtlCol="0">
                <a:spAutoFit/>
              </a:bodyPr>
              <a:lstStyle/>
              <a:p>
                <a:pPr algn="ctr">
                  <a:lnSpc>
                    <a:spcPct val="120000"/>
                  </a:lnSpc>
                </a:pPr>
                <a:r>
                  <a:rPr lang="en-US" altLang="zh-CN" sz="2800" dirty="0">
                    <a:solidFill>
                      <a:schemeClr val="bg1">
                        <a:lumMod val="95000"/>
                      </a:schemeClr>
                    </a:solidFill>
                    <a:latin typeface="Agency FB" panose="020B0503020202020204" pitchFamily="34" charset="0"/>
                    <a:ea typeface="思源黑体" panose="020B0500000000000000" pitchFamily="34" charset="-122"/>
                  </a:rPr>
                  <a:t>02</a:t>
                </a:r>
              </a:p>
            </p:txBody>
          </p:sp>
        </p:grpSp>
        <p:sp>
          <p:nvSpPr>
            <p:cNvPr id="37" name="Freeform 6">
              <a:extLst>
                <a:ext uri="{FF2B5EF4-FFF2-40B4-BE49-F238E27FC236}">
                  <a16:creationId xmlns:a16="http://schemas.microsoft.com/office/drawing/2014/main" id="{7C1A3EF4-9890-DA16-4B59-986C1696DC29}"/>
                </a:ext>
              </a:extLst>
            </p:cNvPr>
            <p:cNvSpPr>
              <a:spLocks/>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dirty="0">
                <a:solidFill>
                  <a:schemeClr val="lt1"/>
                </a:solidFill>
              </a:endParaRPr>
            </a:p>
          </p:txBody>
        </p:sp>
      </p:grpSp>
      <p:grpSp>
        <p:nvGrpSpPr>
          <p:cNvPr id="40" name="组合 39">
            <a:extLst>
              <a:ext uri="{FF2B5EF4-FFF2-40B4-BE49-F238E27FC236}">
                <a16:creationId xmlns:a16="http://schemas.microsoft.com/office/drawing/2014/main" id="{522B6688-BD7A-1CBD-B724-51C449FA5430}"/>
              </a:ext>
            </a:extLst>
          </p:cNvPr>
          <p:cNvGrpSpPr/>
          <p:nvPr/>
        </p:nvGrpSpPr>
        <p:grpSpPr>
          <a:xfrm>
            <a:off x="1960889" y="4739983"/>
            <a:ext cx="1278162" cy="1202778"/>
            <a:chOff x="964390" y="1912008"/>
            <a:chExt cx="1144622" cy="1057466"/>
          </a:xfrm>
        </p:grpSpPr>
        <p:grpSp>
          <p:nvGrpSpPr>
            <p:cNvPr id="41" name="组合 40">
              <a:extLst>
                <a:ext uri="{FF2B5EF4-FFF2-40B4-BE49-F238E27FC236}">
                  <a16:creationId xmlns:a16="http://schemas.microsoft.com/office/drawing/2014/main" id="{4D4EDF45-DDA9-D31E-7EEB-FF9A0AED2BBB}"/>
                </a:ext>
              </a:extLst>
            </p:cNvPr>
            <p:cNvGrpSpPr/>
            <p:nvPr/>
          </p:nvGrpSpPr>
          <p:grpSpPr>
            <a:xfrm>
              <a:off x="1079211" y="2016920"/>
              <a:ext cx="914982" cy="846745"/>
              <a:chOff x="1135555" y="1996465"/>
              <a:chExt cx="960161" cy="888555"/>
            </a:xfrm>
          </p:grpSpPr>
          <p:sp>
            <p:nvSpPr>
              <p:cNvPr id="43" name="Freeform 7">
                <a:extLst>
                  <a:ext uri="{FF2B5EF4-FFF2-40B4-BE49-F238E27FC236}">
                    <a16:creationId xmlns:a16="http://schemas.microsoft.com/office/drawing/2014/main" id="{7FDBF570-1D08-8ABA-9F93-715C5026B9E0}"/>
                  </a:ext>
                </a:extLst>
              </p:cNvPr>
              <p:cNvSpPr>
                <a:spLocks/>
              </p:cNvSpPr>
              <p:nvPr/>
            </p:nvSpPr>
            <p:spPr bwMode="auto">
              <a:xfrm>
                <a:off x="1135555" y="1996465"/>
                <a:ext cx="960161" cy="888555"/>
              </a:xfrm>
              <a:custGeom>
                <a:avLst/>
                <a:gdLst>
                  <a:gd name="T0" fmla="*/ 1297 w 2136"/>
                  <a:gd name="T1" fmla="*/ 1868 h 1968"/>
                  <a:gd name="T2" fmla="*/ 1068 w 2136"/>
                  <a:gd name="T3" fmla="*/ 1815 h 1968"/>
                  <a:gd name="T4" fmla="*/ 839 w 2136"/>
                  <a:gd name="T5" fmla="*/ 1868 h 1968"/>
                  <a:gd name="T6" fmla="*/ 415 w 2136"/>
                  <a:gd name="T7" fmla="*/ 1620 h 1968"/>
                  <a:gd name="T8" fmla="*/ 347 w 2136"/>
                  <a:gd name="T9" fmla="*/ 1399 h 1968"/>
                  <a:gd name="T10" fmla="*/ 189 w 2136"/>
                  <a:gd name="T11" fmla="*/ 1229 h 1968"/>
                  <a:gd name="T12" fmla="*/ 189 w 2136"/>
                  <a:gd name="T13" fmla="*/ 736 h 1968"/>
                  <a:gd name="T14" fmla="*/ 347 w 2136"/>
                  <a:gd name="T15" fmla="*/ 566 h 1968"/>
                  <a:gd name="T16" fmla="*/ 415 w 2136"/>
                  <a:gd name="T17" fmla="*/ 345 h 1968"/>
                  <a:gd name="T18" fmla="*/ 844 w 2136"/>
                  <a:gd name="T19" fmla="*/ 99 h 1968"/>
                  <a:gd name="T20" fmla="*/ 1068 w 2136"/>
                  <a:gd name="T21" fmla="*/ 150 h 1968"/>
                  <a:gd name="T22" fmla="*/ 1293 w 2136"/>
                  <a:gd name="T23" fmla="*/ 98 h 1968"/>
                  <a:gd name="T24" fmla="*/ 1580 w 2136"/>
                  <a:gd name="T25" fmla="*/ 102 h 1968"/>
                  <a:gd name="T26" fmla="*/ 1721 w 2136"/>
                  <a:gd name="T27" fmla="*/ 345 h 1968"/>
                  <a:gd name="T28" fmla="*/ 1789 w 2136"/>
                  <a:gd name="T29" fmla="*/ 566 h 1968"/>
                  <a:gd name="T30" fmla="*/ 1947 w 2136"/>
                  <a:gd name="T31" fmla="*/ 736 h 1968"/>
                  <a:gd name="T32" fmla="*/ 1948 w 2136"/>
                  <a:gd name="T33" fmla="*/ 1228 h 1968"/>
                  <a:gd name="T34" fmla="*/ 1789 w 2136"/>
                  <a:gd name="T35" fmla="*/ 1399 h 1968"/>
                  <a:gd name="T36" fmla="*/ 1721 w 2136"/>
                  <a:gd name="T37" fmla="*/ 1621 h 1968"/>
                  <a:gd name="T38" fmla="*/ 1297 w 2136"/>
                  <a:gd name="T39" fmla="*/ 1868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6" h="1968">
                    <a:moveTo>
                      <a:pt x="1297" y="1868"/>
                    </a:moveTo>
                    <a:cubicBezTo>
                      <a:pt x="1228" y="1834"/>
                      <a:pt x="1150" y="1815"/>
                      <a:pt x="1068" y="1815"/>
                    </a:cubicBezTo>
                    <a:cubicBezTo>
                      <a:pt x="986" y="1815"/>
                      <a:pt x="908" y="1834"/>
                      <a:pt x="839" y="1868"/>
                    </a:cubicBezTo>
                    <a:cubicBezTo>
                      <a:pt x="636" y="1968"/>
                      <a:pt x="431" y="1843"/>
                      <a:pt x="415" y="1620"/>
                    </a:cubicBezTo>
                    <a:cubicBezTo>
                      <a:pt x="409" y="1544"/>
                      <a:pt x="387" y="1469"/>
                      <a:pt x="347" y="1399"/>
                    </a:cubicBezTo>
                    <a:cubicBezTo>
                      <a:pt x="306" y="1329"/>
                      <a:pt x="252" y="1271"/>
                      <a:pt x="189" y="1229"/>
                    </a:cubicBezTo>
                    <a:cubicBezTo>
                      <a:pt x="0" y="1101"/>
                      <a:pt x="1" y="863"/>
                      <a:pt x="189" y="736"/>
                    </a:cubicBezTo>
                    <a:cubicBezTo>
                      <a:pt x="252" y="693"/>
                      <a:pt x="306" y="636"/>
                      <a:pt x="347" y="566"/>
                    </a:cubicBezTo>
                    <a:cubicBezTo>
                      <a:pt x="387" y="496"/>
                      <a:pt x="409" y="420"/>
                      <a:pt x="415" y="345"/>
                    </a:cubicBezTo>
                    <a:cubicBezTo>
                      <a:pt x="431" y="114"/>
                      <a:pt x="638" y="0"/>
                      <a:pt x="844" y="99"/>
                    </a:cubicBezTo>
                    <a:cubicBezTo>
                      <a:pt x="912" y="131"/>
                      <a:pt x="988" y="150"/>
                      <a:pt x="1068" y="150"/>
                    </a:cubicBezTo>
                    <a:cubicBezTo>
                      <a:pt x="1149" y="150"/>
                      <a:pt x="1225" y="131"/>
                      <a:pt x="1293" y="98"/>
                    </a:cubicBezTo>
                    <a:cubicBezTo>
                      <a:pt x="1397" y="48"/>
                      <a:pt x="1501" y="54"/>
                      <a:pt x="1580" y="102"/>
                    </a:cubicBezTo>
                    <a:cubicBezTo>
                      <a:pt x="1658" y="148"/>
                      <a:pt x="1713" y="235"/>
                      <a:pt x="1721" y="345"/>
                    </a:cubicBezTo>
                    <a:cubicBezTo>
                      <a:pt x="1726" y="420"/>
                      <a:pt x="1748" y="496"/>
                      <a:pt x="1789" y="566"/>
                    </a:cubicBezTo>
                    <a:cubicBezTo>
                      <a:pt x="1829" y="636"/>
                      <a:pt x="1884" y="693"/>
                      <a:pt x="1947" y="736"/>
                    </a:cubicBezTo>
                    <a:cubicBezTo>
                      <a:pt x="2132" y="862"/>
                      <a:pt x="2136" y="1102"/>
                      <a:pt x="1948" y="1228"/>
                    </a:cubicBezTo>
                    <a:cubicBezTo>
                      <a:pt x="1885" y="1270"/>
                      <a:pt x="1829" y="1328"/>
                      <a:pt x="1789" y="1399"/>
                    </a:cubicBezTo>
                    <a:cubicBezTo>
                      <a:pt x="1748" y="1469"/>
                      <a:pt x="1726" y="1545"/>
                      <a:pt x="1721" y="1621"/>
                    </a:cubicBezTo>
                    <a:cubicBezTo>
                      <a:pt x="1705" y="1843"/>
                      <a:pt x="1499" y="1968"/>
                      <a:pt x="1297" y="1868"/>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a:solidFill>
                    <a:schemeClr val="lt1"/>
                  </a:solidFill>
                </a:endParaRPr>
              </a:p>
            </p:txBody>
          </p:sp>
          <p:sp>
            <p:nvSpPr>
              <p:cNvPr id="44" name="TextBox 50">
                <a:extLst>
                  <a:ext uri="{FF2B5EF4-FFF2-40B4-BE49-F238E27FC236}">
                    <a16:creationId xmlns:a16="http://schemas.microsoft.com/office/drawing/2014/main" id="{EF0677A8-4C57-68AE-4A4A-A488BF149DA0}"/>
                  </a:ext>
                </a:extLst>
              </p:cNvPr>
              <p:cNvSpPr txBox="1"/>
              <p:nvPr/>
            </p:nvSpPr>
            <p:spPr>
              <a:xfrm>
                <a:off x="1402496" y="2187859"/>
                <a:ext cx="423174" cy="428652"/>
              </a:xfrm>
              <a:prstGeom prst="rect">
                <a:avLst/>
              </a:prstGeom>
              <a:noFill/>
            </p:spPr>
            <p:txBody>
              <a:bodyPr wrap="square" lIns="0" tIns="0" rIns="0" bIns="0" rtlCol="0">
                <a:spAutoFit/>
              </a:bodyPr>
              <a:lstStyle/>
              <a:p>
                <a:pPr algn="ctr">
                  <a:lnSpc>
                    <a:spcPct val="120000"/>
                  </a:lnSpc>
                </a:pPr>
                <a:r>
                  <a:rPr lang="en-US" altLang="zh-CN" sz="2800" dirty="0">
                    <a:solidFill>
                      <a:schemeClr val="bg1">
                        <a:lumMod val="95000"/>
                      </a:schemeClr>
                    </a:solidFill>
                    <a:latin typeface="Agency FB" panose="020B0503020202020204" pitchFamily="34" charset="0"/>
                    <a:ea typeface="思源黑体" panose="020B0500000000000000" pitchFamily="34" charset="-122"/>
                  </a:rPr>
                  <a:t>03</a:t>
                </a:r>
              </a:p>
            </p:txBody>
          </p:sp>
        </p:grpSp>
        <p:sp>
          <p:nvSpPr>
            <p:cNvPr id="42" name="Freeform 6">
              <a:extLst>
                <a:ext uri="{FF2B5EF4-FFF2-40B4-BE49-F238E27FC236}">
                  <a16:creationId xmlns:a16="http://schemas.microsoft.com/office/drawing/2014/main" id="{A9CB81D5-37C2-2D7F-72E7-95178169E1FE}"/>
                </a:ext>
              </a:extLst>
            </p:cNvPr>
            <p:cNvSpPr>
              <a:spLocks/>
            </p:cNvSpPr>
            <p:nvPr/>
          </p:nvSpPr>
          <p:spPr bwMode="auto">
            <a:xfrm rot="1800000">
              <a:off x="964390" y="1912008"/>
              <a:ext cx="1144622" cy="1057466"/>
            </a:xfrm>
            <a:custGeom>
              <a:avLst/>
              <a:gdLst>
                <a:gd name="T0" fmla="*/ 1730 w 2851"/>
                <a:gd name="T1" fmla="*/ 2494 h 2627"/>
                <a:gd name="T2" fmla="*/ 1425 w 2851"/>
                <a:gd name="T3" fmla="*/ 2423 h 2627"/>
                <a:gd name="T4" fmla="*/ 1120 w 2851"/>
                <a:gd name="T5" fmla="*/ 2493 h 2627"/>
                <a:gd name="T6" fmla="*/ 553 w 2851"/>
                <a:gd name="T7" fmla="*/ 2162 h 2627"/>
                <a:gd name="T8" fmla="*/ 462 w 2851"/>
                <a:gd name="T9" fmla="*/ 1867 h 2627"/>
                <a:gd name="T10" fmla="*/ 252 w 2851"/>
                <a:gd name="T11" fmla="*/ 1640 h 2627"/>
                <a:gd name="T12" fmla="*/ 252 w 2851"/>
                <a:gd name="T13" fmla="*/ 982 h 2627"/>
                <a:gd name="T14" fmla="*/ 462 w 2851"/>
                <a:gd name="T15" fmla="*/ 755 h 2627"/>
                <a:gd name="T16" fmla="*/ 553 w 2851"/>
                <a:gd name="T17" fmla="*/ 460 h 2627"/>
                <a:gd name="T18" fmla="*/ 1126 w 2851"/>
                <a:gd name="T19" fmla="*/ 132 h 2627"/>
                <a:gd name="T20" fmla="*/ 1425 w 2851"/>
                <a:gd name="T21" fmla="*/ 200 h 2627"/>
                <a:gd name="T22" fmla="*/ 1726 w 2851"/>
                <a:gd name="T23" fmla="*/ 131 h 2627"/>
                <a:gd name="T24" fmla="*/ 2109 w 2851"/>
                <a:gd name="T25" fmla="*/ 135 h 2627"/>
                <a:gd name="T26" fmla="*/ 2296 w 2851"/>
                <a:gd name="T27" fmla="*/ 460 h 2627"/>
                <a:gd name="T28" fmla="*/ 2387 w 2851"/>
                <a:gd name="T29" fmla="*/ 755 h 2627"/>
                <a:gd name="T30" fmla="*/ 2598 w 2851"/>
                <a:gd name="T31" fmla="*/ 982 h 2627"/>
                <a:gd name="T32" fmla="*/ 2600 w 2851"/>
                <a:gd name="T33" fmla="*/ 1639 h 2627"/>
                <a:gd name="T34" fmla="*/ 2387 w 2851"/>
                <a:gd name="T35" fmla="*/ 1867 h 2627"/>
                <a:gd name="T36" fmla="*/ 2297 w 2851"/>
                <a:gd name="T37" fmla="*/ 2164 h 2627"/>
                <a:gd name="T38" fmla="*/ 1730 w 2851"/>
                <a:gd name="T39" fmla="*/ 2494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1" h="2627">
                  <a:moveTo>
                    <a:pt x="1730" y="2494"/>
                  </a:moveTo>
                  <a:cubicBezTo>
                    <a:pt x="1638" y="2448"/>
                    <a:pt x="1534" y="2423"/>
                    <a:pt x="1425" y="2423"/>
                  </a:cubicBezTo>
                  <a:cubicBezTo>
                    <a:pt x="1315" y="2423"/>
                    <a:pt x="1212" y="2448"/>
                    <a:pt x="1120" y="2493"/>
                  </a:cubicBezTo>
                  <a:cubicBezTo>
                    <a:pt x="848" y="2627"/>
                    <a:pt x="575" y="2461"/>
                    <a:pt x="553" y="2162"/>
                  </a:cubicBezTo>
                  <a:cubicBezTo>
                    <a:pt x="546" y="2061"/>
                    <a:pt x="516" y="1960"/>
                    <a:pt x="462" y="1867"/>
                  </a:cubicBezTo>
                  <a:cubicBezTo>
                    <a:pt x="408" y="1773"/>
                    <a:pt x="336" y="1697"/>
                    <a:pt x="252" y="1640"/>
                  </a:cubicBezTo>
                  <a:cubicBezTo>
                    <a:pt x="0" y="1470"/>
                    <a:pt x="0" y="1152"/>
                    <a:pt x="252" y="982"/>
                  </a:cubicBezTo>
                  <a:cubicBezTo>
                    <a:pt x="336" y="925"/>
                    <a:pt x="408" y="849"/>
                    <a:pt x="462" y="755"/>
                  </a:cubicBezTo>
                  <a:cubicBezTo>
                    <a:pt x="516" y="662"/>
                    <a:pt x="546" y="561"/>
                    <a:pt x="553" y="460"/>
                  </a:cubicBezTo>
                  <a:cubicBezTo>
                    <a:pt x="575" y="152"/>
                    <a:pt x="851" y="0"/>
                    <a:pt x="1126" y="132"/>
                  </a:cubicBezTo>
                  <a:cubicBezTo>
                    <a:pt x="1217" y="175"/>
                    <a:pt x="1318" y="200"/>
                    <a:pt x="1425" y="200"/>
                  </a:cubicBezTo>
                  <a:cubicBezTo>
                    <a:pt x="1533" y="200"/>
                    <a:pt x="1635" y="175"/>
                    <a:pt x="1726" y="131"/>
                  </a:cubicBezTo>
                  <a:cubicBezTo>
                    <a:pt x="1865" y="63"/>
                    <a:pt x="2003" y="72"/>
                    <a:pt x="2109" y="135"/>
                  </a:cubicBezTo>
                  <a:cubicBezTo>
                    <a:pt x="2213" y="198"/>
                    <a:pt x="2286" y="313"/>
                    <a:pt x="2296" y="460"/>
                  </a:cubicBezTo>
                  <a:cubicBezTo>
                    <a:pt x="2304" y="561"/>
                    <a:pt x="2333" y="662"/>
                    <a:pt x="2387" y="755"/>
                  </a:cubicBezTo>
                  <a:cubicBezTo>
                    <a:pt x="2441" y="849"/>
                    <a:pt x="2514" y="925"/>
                    <a:pt x="2598" y="982"/>
                  </a:cubicBezTo>
                  <a:cubicBezTo>
                    <a:pt x="2846" y="1150"/>
                    <a:pt x="2851" y="1470"/>
                    <a:pt x="2600" y="1639"/>
                  </a:cubicBezTo>
                  <a:cubicBezTo>
                    <a:pt x="2515" y="1696"/>
                    <a:pt x="2442" y="1772"/>
                    <a:pt x="2387" y="1867"/>
                  </a:cubicBezTo>
                  <a:cubicBezTo>
                    <a:pt x="2333" y="1961"/>
                    <a:pt x="2304" y="2062"/>
                    <a:pt x="2297" y="2164"/>
                  </a:cubicBezTo>
                  <a:cubicBezTo>
                    <a:pt x="2275" y="2460"/>
                    <a:pt x="2000" y="2627"/>
                    <a:pt x="1730" y="2494"/>
                  </a:cubicBezTo>
                  <a:close/>
                </a:path>
              </a:pathLst>
            </a:custGeom>
            <a:noFill/>
            <a:ln>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1600" dirty="0">
                <a:solidFill>
                  <a:schemeClr val="lt1"/>
                </a:solidFill>
              </a:endParaRPr>
            </a:p>
          </p:txBody>
        </p:sp>
      </p:grpSp>
    </p:spTree>
    <p:extLst>
      <p:ext uri="{BB962C8B-B14F-4D97-AF65-F5344CB8AC3E}">
        <p14:creationId xmlns:p14="http://schemas.microsoft.com/office/powerpoint/2010/main" val="88991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down)">
                                      <p:cBhvr>
                                        <p:cTn id="4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animBg="1"/>
      <p:bldP spid="16" grpId="0"/>
      <p:bldP spid="17" grpId="0"/>
      <p:bldP spid="18" grpId="0" animBg="1"/>
      <p:bldP spid="7" grpId="0"/>
      <p:bldP spid="9"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2885401" y="2443843"/>
            <a:ext cx="1643400"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rPr>
              <a:t>02</a:t>
            </a:r>
            <a:endParaRPr lang="zh-CN" altLang="en-US" sz="13800" dirty="0">
              <a:solidFill>
                <a:schemeClr val="bg1"/>
              </a:solidFill>
              <a:latin typeface="Agency FB" panose="020B0503020202020204" pitchFamily="34" charset="0"/>
            </a:endParaRPr>
          </a:p>
        </p:txBody>
      </p:sp>
      <p:sp>
        <p:nvSpPr>
          <p:cNvPr id="25" name="文本框 24"/>
          <p:cNvSpPr txBox="1"/>
          <p:nvPr/>
        </p:nvSpPr>
        <p:spPr>
          <a:xfrm>
            <a:off x="4734210" y="3075057"/>
            <a:ext cx="5516272"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latin typeface="思源黑体" panose="020B0500000000000000" pitchFamily="34" charset="-122"/>
                <a:ea typeface="思源黑体" panose="020B0500000000000000" pitchFamily="34" charset="-122"/>
              </a:rPr>
              <a:t>系统架构</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5"/>
          <a:stretch>
            <a:fillRect/>
          </a:stretch>
        </p:blipFill>
        <p:spPr>
          <a:xfrm>
            <a:off x="5439747" y="365167"/>
            <a:ext cx="1484630" cy="9886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19B56905-2735-9864-5903-393AADE61ABC}"/>
              </a:ext>
            </a:extLst>
          </p:cNvPr>
          <p:cNvPicPr>
            <a:picLocks noChangeAspect="1"/>
          </p:cNvPicPr>
          <p:nvPr/>
        </p:nvPicPr>
        <p:blipFill rotWithShape="1">
          <a:blip r:embed="rId4">
            <a:extLst>
              <a:ext uri="{28A0092B-C50C-407E-A947-70E740481C1C}">
                <a14:useLocalDpi xmlns:a14="http://schemas.microsoft.com/office/drawing/2010/main" val="0"/>
              </a:ext>
            </a:extLst>
          </a:blip>
          <a:srcRect l="25640" t="29344" r="19419" b="30389"/>
          <a:stretch/>
        </p:blipFill>
        <p:spPr>
          <a:xfrm>
            <a:off x="5261902" y="4581449"/>
            <a:ext cx="1569957" cy="1150661"/>
          </a:xfrm>
          <a:prstGeom prst="rect">
            <a:avLst/>
          </a:prstGeom>
        </p:spPr>
      </p:pic>
      <p:pic>
        <p:nvPicPr>
          <p:cNvPr id="13" name="图片 12">
            <a:extLst>
              <a:ext uri="{FF2B5EF4-FFF2-40B4-BE49-F238E27FC236}">
                <a16:creationId xmlns:a16="http://schemas.microsoft.com/office/drawing/2014/main" id="{C9CC8FAC-544B-CC9B-E8D6-F88EEB72ED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124" t="17810" r="15712" b="23130"/>
          <a:stretch/>
        </p:blipFill>
        <p:spPr>
          <a:xfrm>
            <a:off x="8625652" y="1874826"/>
            <a:ext cx="1585196" cy="1373475"/>
          </a:xfrm>
          <a:prstGeom prst="rect">
            <a:avLst/>
          </a:prstGeom>
        </p:spPr>
      </p:pic>
      <p:pic>
        <p:nvPicPr>
          <p:cNvPr id="1044" name="Picture 20" descr="ai识别图标素材 的图像结果">
            <a:extLst>
              <a:ext uri="{FF2B5EF4-FFF2-40B4-BE49-F238E27FC236}">
                <a16:creationId xmlns:a16="http://schemas.microsoft.com/office/drawing/2014/main" id="{A22E2E6B-3B3A-7B7A-9942-3F8F992EB8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3784" y="4341337"/>
            <a:ext cx="1176131" cy="13231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3D8432B7-0692-4ADC-2732-C3E3EF552E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3387" y="1946894"/>
            <a:ext cx="2302604" cy="2302604"/>
          </a:xfrm>
          <a:prstGeom prst="rect">
            <a:avLst/>
          </a:prstGeom>
        </p:spPr>
      </p:pic>
      <p:sp>
        <p:nvSpPr>
          <p:cNvPr id="2" name="标题 1"/>
          <p:cNvSpPr>
            <a:spLocks noGrp="1"/>
          </p:cNvSpPr>
          <p:nvPr>
            <p:ph type="title"/>
          </p:nvPr>
        </p:nvSpPr>
        <p:spPr>
          <a:xfrm>
            <a:off x="1399191" y="737119"/>
            <a:ext cx="3620678" cy="459728"/>
          </a:xfrm>
        </p:spPr>
        <p:txBody>
          <a:bodyPr/>
          <a:lstStyle/>
          <a:p>
            <a:pPr>
              <a:lnSpc>
                <a:spcPct val="120000"/>
              </a:lnSpc>
            </a:pPr>
            <a:r>
              <a:rPr lang="zh-CN" altLang="en-US" dirty="0"/>
              <a:t>系统架构</a:t>
            </a:r>
            <a:r>
              <a:rPr lang="en-US" altLang="zh-CN" dirty="0"/>
              <a:t>——</a:t>
            </a:r>
            <a:r>
              <a:rPr lang="zh-CN" altLang="en-US" dirty="0"/>
              <a:t>三大子系统</a:t>
            </a:r>
          </a:p>
        </p:txBody>
      </p:sp>
      <p:pic>
        <p:nvPicPr>
          <p:cNvPr id="1026" name="Picture 2" descr="摄像头图标素材 的图像结果">
            <a:extLst>
              <a:ext uri="{FF2B5EF4-FFF2-40B4-BE49-F238E27FC236}">
                <a16:creationId xmlns:a16="http://schemas.microsoft.com/office/drawing/2014/main" id="{64C9CBEF-7AFF-7F7D-00FF-3827D40CA5F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86393" y="2141108"/>
            <a:ext cx="988738" cy="79030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4A1751B-B9C0-2EBF-7D13-171B9F522419}"/>
              </a:ext>
            </a:extLst>
          </p:cNvPr>
          <p:cNvSpPr txBox="1"/>
          <p:nvPr/>
        </p:nvSpPr>
        <p:spPr>
          <a:xfrm>
            <a:off x="1956566" y="2899825"/>
            <a:ext cx="1203925" cy="313455"/>
          </a:xfrm>
          <a:prstGeom prst="rect">
            <a:avLst/>
          </a:prstGeom>
          <a:noFill/>
        </p:spPr>
        <p:txBody>
          <a:bodyPr wrap="square" rtlCol="0">
            <a:spAutoFit/>
          </a:bodyPr>
          <a:lstStyle/>
          <a:p>
            <a:r>
              <a:rPr lang="zh-CN" altLang="en-US" sz="1400" b="1" dirty="0">
                <a:ea typeface="思源黑体" panose="020B0500000000000000"/>
              </a:rPr>
              <a:t>双目摄像头</a:t>
            </a:r>
          </a:p>
        </p:txBody>
      </p:sp>
      <p:sp>
        <p:nvSpPr>
          <p:cNvPr id="7" name="文本框 6">
            <a:extLst>
              <a:ext uri="{FF2B5EF4-FFF2-40B4-BE49-F238E27FC236}">
                <a16:creationId xmlns:a16="http://schemas.microsoft.com/office/drawing/2014/main" id="{4E1BF33C-564B-385A-F613-80036DC4992B}"/>
              </a:ext>
            </a:extLst>
          </p:cNvPr>
          <p:cNvSpPr txBox="1"/>
          <p:nvPr/>
        </p:nvSpPr>
        <p:spPr>
          <a:xfrm>
            <a:off x="2296135" y="5695261"/>
            <a:ext cx="715614" cy="307777"/>
          </a:xfrm>
          <a:prstGeom prst="rect">
            <a:avLst/>
          </a:prstGeom>
          <a:noFill/>
        </p:spPr>
        <p:txBody>
          <a:bodyPr wrap="square" rtlCol="0">
            <a:spAutoFit/>
          </a:bodyPr>
          <a:lstStyle/>
          <a:p>
            <a:r>
              <a:rPr lang="zh-CN" altLang="en-US" sz="1400" b="1" dirty="0">
                <a:ea typeface="思源黑体" panose="020B0500000000000000"/>
              </a:rPr>
              <a:t>光口</a:t>
            </a:r>
          </a:p>
        </p:txBody>
      </p:sp>
      <p:sp>
        <p:nvSpPr>
          <p:cNvPr id="10" name="矩形 9">
            <a:extLst>
              <a:ext uri="{FF2B5EF4-FFF2-40B4-BE49-F238E27FC236}">
                <a16:creationId xmlns:a16="http://schemas.microsoft.com/office/drawing/2014/main" id="{04BC5FB4-B2BD-E1BB-F564-98BBD849CCEA}"/>
              </a:ext>
            </a:extLst>
          </p:cNvPr>
          <p:cNvSpPr/>
          <p:nvPr/>
        </p:nvSpPr>
        <p:spPr>
          <a:xfrm>
            <a:off x="1640633" y="1849730"/>
            <a:ext cx="1876796" cy="4232447"/>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CDC6EC1-F9CA-C3DF-82C2-2F1EDDD07D03}"/>
              </a:ext>
            </a:extLst>
          </p:cNvPr>
          <p:cNvSpPr txBox="1"/>
          <p:nvPr/>
        </p:nvSpPr>
        <p:spPr>
          <a:xfrm>
            <a:off x="5471209" y="1490387"/>
            <a:ext cx="943397" cy="369332"/>
          </a:xfrm>
          <a:prstGeom prst="rect">
            <a:avLst/>
          </a:prstGeom>
          <a:noFill/>
        </p:spPr>
        <p:txBody>
          <a:bodyPr wrap="square" rtlCol="0">
            <a:spAutoFit/>
          </a:bodyPr>
          <a:lstStyle/>
          <a:p>
            <a:r>
              <a:rPr lang="en-US" altLang="zh-CN" b="1" dirty="0">
                <a:ea typeface="思源黑体" panose="020B0500000000000000"/>
              </a:rPr>
              <a:t>FPGA</a:t>
            </a:r>
            <a:r>
              <a:rPr lang="zh-CN" altLang="en-US" sz="1600" b="1" dirty="0">
                <a:ea typeface="思源黑体" panose="020B0500000000000000"/>
              </a:rPr>
              <a:t>端</a:t>
            </a:r>
          </a:p>
        </p:txBody>
      </p:sp>
      <p:sp>
        <p:nvSpPr>
          <p:cNvPr id="12" name="对话气泡: 椭圆形 11">
            <a:extLst>
              <a:ext uri="{FF2B5EF4-FFF2-40B4-BE49-F238E27FC236}">
                <a16:creationId xmlns:a16="http://schemas.microsoft.com/office/drawing/2014/main" id="{DC11750E-3A93-4089-09AB-7CA22CAB7AA1}"/>
              </a:ext>
            </a:extLst>
          </p:cNvPr>
          <p:cNvSpPr/>
          <p:nvPr/>
        </p:nvSpPr>
        <p:spPr>
          <a:xfrm>
            <a:off x="2505481" y="1401417"/>
            <a:ext cx="943397" cy="606287"/>
          </a:xfrm>
          <a:prstGeom prst="wedgeEllipseCallou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88757C3-AEF0-4F02-5870-4217402EBD7E}"/>
              </a:ext>
            </a:extLst>
          </p:cNvPr>
          <p:cNvSpPr txBox="1"/>
          <p:nvPr/>
        </p:nvSpPr>
        <p:spPr>
          <a:xfrm>
            <a:off x="1809105" y="1509892"/>
            <a:ext cx="1883349" cy="338554"/>
          </a:xfrm>
          <a:prstGeom prst="rect">
            <a:avLst/>
          </a:prstGeom>
          <a:noFill/>
        </p:spPr>
        <p:txBody>
          <a:bodyPr wrap="square" rtlCol="0">
            <a:spAutoFit/>
          </a:bodyPr>
          <a:lstStyle/>
          <a:p>
            <a:r>
              <a:rPr lang="zh-CN" altLang="en-US" sz="1600" b="1" dirty="0">
                <a:ea typeface="思源黑体" panose="020B0500000000000000"/>
              </a:rPr>
              <a:t>输入视频采集端</a:t>
            </a:r>
          </a:p>
        </p:txBody>
      </p:sp>
      <p:sp>
        <p:nvSpPr>
          <p:cNvPr id="16" name="文本框 15">
            <a:extLst>
              <a:ext uri="{FF2B5EF4-FFF2-40B4-BE49-F238E27FC236}">
                <a16:creationId xmlns:a16="http://schemas.microsoft.com/office/drawing/2014/main" id="{F00AE0E5-0235-AA41-AC1C-979355FC6163}"/>
              </a:ext>
            </a:extLst>
          </p:cNvPr>
          <p:cNvSpPr txBox="1"/>
          <p:nvPr/>
        </p:nvSpPr>
        <p:spPr>
          <a:xfrm>
            <a:off x="8853784" y="1474180"/>
            <a:ext cx="1034565" cy="338554"/>
          </a:xfrm>
          <a:prstGeom prst="rect">
            <a:avLst/>
          </a:prstGeom>
          <a:noFill/>
        </p:spPr>
        <p:txBody>
          <a:bodyPr wrap="square" rtlCol="0">
            <a:spAutoFit/>
          </a:bodyPr>
          <a:lstStyle/>
          <a:p>
            <a:r>
              <a:rPr lang="zh-CN" altLang="en-US" sz="1600" b="1" dirty="0">
                <a:ea typeface="思源黑体" panose="020B0500000000000000"/>
              </a:rPr>
              <a:t>上位机端</a:t>
            </a:r>
          </a:p>
        </p:txBody>
      </p:sp>
      <p:sp>
        <p:nvSpPr>
          <p:cNvPr id="22" name="箭头: 右 21">
            <a:extLst>
              <a:ext uri="{FF2B5EF4-FFF2-40B4-BE49-F238E27FC236}">
                <a16:creationId xmlns:a16="http://schemas.microsoft.com/office/drawing/2014/main" id="{BBD244C8-1E1E-D198-6ABD-056CCD28FB0A}"/>
              </a:ext>
            </a:extLst>
          </p:cNvPr>
          <p:cNvSpPr/>
          <p:nvPr/>
        </p:nvSpPr>
        <p:spPr>
          <a:xfrm>
            <a:off x="3778898" y="2630721"/>
            <a:ext cx="822593" cy="321807"/>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C6E9B791-12EC-4BEA-397D-ACA6AFABC23F}"/>
              </a:ext>
            </a:extLst>
          </p:cNvPr>
          <p:cNvSpPr/>
          <p:nvPr/>
        </p:nvSpPr>
        <p:spPr>
          <a:xfrm>
            <a:off x="7228462" y="2422415"/>
            <a:ext cx="832601" cy="278296"/>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FE95490-A37A-C3E0-28C3-5569A1ADEE40}"/>
              </a:ext>
            </a:extLst>
          </p:cNvPr>
          <p:cNvSpPr/>
          <p:nvPr/>
        </p:nvSpPr>
        <p:spPr>
          <a:xfrm>
            <a:off x="8273727" y="1860108"/>
            <a:ext cx="2277639" cy="4232447"/>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81318893-1CC9-BA00-E070-676BE81FFB62}"/>
              </a:ext>
            </a:extLst>
          </p:cNvPr>
          <p:cNvSpPr txBox="1"/>
          <p:nvPr/>
        </p:nvSpPr>
        <p:spPr>
          <a:xfrm>
            <a:off x="2244586" y="4453140"/>
            <a:ext cx="715614" cy="307777"/>
          </a:xfrm>
          <a:prstGeom prst="rect">
            <a:avLst/>
          </a:prstGeom>
          <a:noFill/>
        </p:spPr>
        <p:txBody>
          <a:bodyPr wrap="square" rtlCol="0">
            <a:spAutoFit/>
          </a:bodyPr>
          <a:lstStyle/>
          <a:p>
            <a:r>
              <a:rPr lang="en-US" altLang="zh-CN" sz="1400" b="1" dirty="0">
                <a:ea typeface="思源黑体" panose="020B0500000000000000"/>
              </a:rPr>
              <a:t>HDMI</a:t>
            </a:r>
            <a:endParaRPr lang="zh-CN" altLang="en-US" sz="1400" b="1" dirty="0">
              <a:ea typeface="思源黑体" panose="020B0500000000000000"/>
            </a:endParaRPr>
          </a:p>
        </p:txBody>
      </p:sp>
      <p:sp>
        <p:nvSpPr>
          <p:cNvPr id="33" name="箭头: 右 32">
            <a:extLst>
              <a:ext uri="{FF2B5EF4-FFF2-40B4-BE49-F238E27FC236}">
                <a16:creationId xmlns:a16="http://schemas.microsoft.com/office/drawing/2014/main" id="{14A6EB09-9433-A481-9701-CC3317AA92E9}"/>
              </a:ext>
            </a:extLst>
          </p:cNvPr>
          <p:cNvSpPr/>
          <p:nvPr/>
        </p:nvSpPr>
        <p:spPr>
          <a:xfrm rot="5400000">
            <a:off x="5693955" y="4228248"/>
            <a:ext cx="497906" cy="306183"/>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2E4DA691-BDB1-2278-3F5D-1FB9304C6C3F}"/>
              </a:ext>
            </a:extLst>
          </p:cNvPr>
          <p:cNvSpPr/>
          <p:nvPr/>
        </p:nvSpPr>
        <p:spPr>
          <a:xfrm rot="5400000">
            <a:off x="9107894" y="3888553"/>
            <a:ext cx="676135" cy="309437"/>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2735A9BF-3473-D93A-A205-7471822233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28315" y="4807234"/>
            <a:ext cx="808888" cy="808888"/>
          </a:xfrm>
          <a:prstGeom prst="rect">
            <a:avLst/>
          </a:prstGeom>
        </p:spPr>
      </p:pic>
      <p:pic>
        <p:nvPicPr>
          <p:cNvPr id="25" name="图片 24">
            <a:extLst>
              <a:ext uri="{FF2B5EF4-FFF2-40B4-BE49-F238E27FC236}">
                <a16:creationId xmlns:a16="http://schemas.microsoft.com/office/drawing/2014/main" id="{9B2C8CDB-249B-C00C-37D4-DC568BB1099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8919" t="18520" r="26029" b="19800"/>
          <a:stretch/>
        </p:blipFill>
        <p:spPr>
          <a:xfrm>
            <a:off x="2191065" y="3417684"/>
            <a:ext cx="715614" cy="979750"/>
          </a:xfrm>
          <a:prstGeom prst="rect">
            <a:avLst/>
          </a:prstGeom>
        </p:spPr>
      </p:pic>
      <p:sp>
        <p:nvSpPr>
          <p:cNvPr id="26" name="文本框 25">
            <a:extLst>
              <a:ext uri="{FF2B5EF4-FFF2-40B4-BE49-F238E27FC236}">
                <a16:creationId xmlns:a16="http://schemas.microsoft.com/office/drawing/2014/main" id="{CE0BE6FB-C75F-62E6-D216-8720CB910A46}"/>
              </a:ext>
            </a:extLst>
          </p:cNvPr>
          <p:cNvSpPr txBox="1"/>
          <p:nvPr/>
        </p:nvSpPr>
        <p:spPr>
          <a:xfrm>
            <a:off x="8924884" y="3320025"/>
            <a:ext cx="1203925" cy="313455"/>
          </a:xfrm>
          <a:prstGeom prst="rect">
            <a:avLst/>
          </a:prstGeom>
          <a:noFill/>
        </p:spPr>
        <p:txBody>
          <a:bodyPr wrap="square" rtlCol="0">
            <a:spAutoFit/>
          </a:bodyPr>
          <a:lstStyle/>
          <a:p>
            <a:r>
              <a:rPr lang="zh-CN" altLang="en-US" sz="1400" b="1" dirty="0">
                <a:ea typeface="思源黑体" panose="020B0500000000000000"/>
              </a:rPr>
              <a:t>上位机显示</a:t>
            </a:r>
          </a:p>
        </p:txBody>
      </p:sp>
      <p:sp>
        <p:nvSpPr>
          <p:cNvPr id="28" name="文本框 27">
            <a:extLst>
              <a:ext uri="{FF2B5EF4-FFF2-40B4-BE49-F238E27FC236}">
                <a16:creationId xmlns:a16="http://schemas.microsoft.com/office/drawing/2014/main" id="{FC581002-AE43-800D-23F4-AC94C0497AE1}"/>
              </a:ext>
            </a:extLst>
          </p:cNvPr>
          <p:cNvSpPr txBox="1"/>
          <p:nvPr/>
        </p:nvSpPr>
        <p:spPr>
          <a:xfrm>
            <a:off x="8998717" y="5730965"/>
            <a:ext cx="1203925" cy="313455"/>
          </a:xfrm>
          <a:prstGeom prst="rect">
            <a:avLst/>
          </a:prstGeom>
          <a:noFill/>
        </p:spPr>
        <p:txBody>
          <a:bodyPr wrap="square" rtlCol="0">
            <a:spAutoFit/>
          </a:bodyPr>
          <a:lstStyle/>
          <a:p>
            <a:r>
              <a:rPr lang="zh-CN" altLang="en-US" sz="1400" b="1" dirty="0">
                <a:ea typeface="思源黑体" panose="020B0500000000000000"/>
              </a:rPr>
              <a:t>图像识别</a:t>
            </a:r>
          </a:p>
        </p:txBody>
      </p:sp>
      <p:sp>
        <p:nvSpPr>
          <p:cNvPr id="3" name="矩形 2">
            <a:extLst>
              <a:ext uri="{FF2B5EF4-FFF2-40B4-BE49-F238E27FC236}">
                <a16:creationId xmlns:a16="http://schemas.microsoft.com/office/drawing/2014/main" id="{2AEA5426-A7F0-9C6A-49A7-078CC6A3AFD1}"/>
              </a:ext>
            </a:extLst>
          </p:cNvPr>
          <p:cNvSpPr/>
          <p:nvPr/>
        </p:nvSpPr>
        <p:spPr>
          <a:xfrm>
            <a:off x="4738160" y="1844330"/>
            <a:ext cx="2277639" cy="4232447"/>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5E8E598-3A2E-D258-84AD-ABBEAB0DA8F2}"/>
              </a:ext>
            </a:extLst>
          </p:cNvPr>
          <p:cNvSpPr txBox="1"/>
          <p:nvPr/>
        </p:nvSpPr>
        <p:spPr>
          <a:xfrm>
            <a:off x="5471209" y="5664483"/>
            <a:ext cx="1172187" cy="338554"/>
          </a:xfrm>
          <a:prstGeom prst="rect">
            <a:avLst/>
          </a:prstGeom>
          <a:noFill/>
        </p:spPr>
        <p:txBody>
          <a:bodyPr wrap="square" rtlCol="0">
            <a:spAutoFit/>
          </a:bodyPr>
          <a:lstStyle/>
          <a:p>
            <a:r>
              <a:rPr lang="zh-CN" altLang="en-US" sz="1600" b="1" dirty="0">
                <a:ea typeface="思源黑体" panose="020B0500000000000000"/>
              </a:rPr>
              <a:t>回环显示</a:t>
            </a:r>
          </a:p>
        </p:txBody>
      </p:sp>
      <p:pic>
        <p:nvPicPr>
          <p:cNvPr id="8" name="图片 1">
            <a:extLst>
              <a:ext uri="{FF2B5EF4-FFF2-40B4-BE49-F238E27FC236}">
                <a16:creationId xmlns:a16="http://schemas.microsoft.com/office/drawing/2014/main" id="{88DDEBA1-5825-342B-86C6-6FDDC8DD5569}"/>
              </a:ext>
            </a:extLst>
          </p:cNvPr>
          <p:cNvPicPr>
            <a:picLocks noChangeAspect="1"/>
          </p:cNvPicPr>
          <p:nvPr>
            <p:custDataLst>
              <p:tags r:id="rId1"/>
            </p:custDataLst>
          </p:nvPr>
        </p:nvPicPr>
        <p:blipFill>
          <a:blip r:embed="rId11"/>
          <a:stretch>
            <a:fillRect/>
          </a:stretch>
        </p:blipFill>
        <p:spPr>
          <a:xfrm>
            <a:off x="11491454" y="0"/>
            <a:ext cx="700546" cy="466531"/>
          </a:xfrm>
          <a:prstGeom prst="rect">
            <a:avLst/>
          </a:prstGeom>
        </p:spPr>
      </p:pic>
      <p:sp>
        <p:nvSpPr>
          <p:cNvPr id="9" name="箭头: 右 8">
            <a:extLst>
              <a:ext uri="{FF2B5EF4-FFF2-40B4-BE49-F238E27FC236}">
                <a16:creationId xmlns:a16="http://schemas.microsoft.com/office/drawing/2014/main" id="{D45DFFEB-49AC-0B01-CAB8-400DE13A4358}"/>
              </a:ext>
            </a:extLst>
          </p:cNvPr>
          <p:cNvSpPr/>
          <p:nvPr/>
        </p:nvSpPr>
        <p:spPr>
          <a:xfrm rot="10800000">
            <a:off x="7202829" y="2791623"/>
            <a:ext cx="858233" cy="278295"/>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C2E2248-559B-B3D8-FBEB-7975D68E83D6}"/>
              </a:ext>
            </a:extLst>
          </p:cNvPr>
          <p:cNvSpPr txBox="1"/>
          <p:nvPr/>
        </p:nvSpPr>
        <p:spPr>
          <a:xfrm>
            <a:off x="5531597" y="3119970"/>
            <a:ext cx="822620" cy="400110"/>
          </a:xfrm>
          <a:prstGeom prst="rect">
            <a:avLst/>
          </a:prstGeom>
          <a:noFill/>
        </p:spPr>
        <p:txBody>
          <a:bodyPr wrap="square" rtlCol="0">
            <a:spAutoFit/>
          </a:bodyPr>
          <a:lstStyle/>
          <a:p>
            <a:r>
              <a:rPr lang="en-US" altLang="zh-CN" sz="2000" b="1" dirty="0">
                <a:ea typeface="思源黑体" panose="020B0500000000000000"/>
              </a:rPr>
              <a:t>E902</a:t>
            </a:r>
            <a:endParaRPr lang="zh-CN" altLang="en-US" sz="2000" b="1" dirty="0">
              <a:ea typeface="思源黑体" panose="020B0500000000000000"/>
            </a:endParaRPr>
          </a:p>
        </p:txBody>
      </p:sp>
    </p:spTree>
    <p:extLst>
      <p:ext uri="{BB962C8B-B14F-4D97-AF65-F5344CB8AC3E}">
        <p14:creationId xmlns:p14="http://schemas.microsoft.com/office/powerpoint/2010/main" val="169400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AF1AD2AC-65D9-F27B-77E5-9FF06A631E37}"/>
              </a:ext>
            </a:extLst>
          </p:cNvPr>
          <p:cNvPicPr>
            <a:picLocks noChangeAspect="1"/>
          </p:cNvPicPr>
          <p:nvPr/>
        </p:nvPicPr>
        <p:blipFill>
          <a:blip r:embed="rId4"/>
          <a:stretch>
            <a:fillRect/>
          </a:stretch>
        </p:blipFill>
        <p:spPr>
          <a:xfrm>
            <a:off x="7993222" y="2623957"/>
            <a:ext cx="3760438" cy="1912868"/>
          </a:xfrm>
          <a:prstGeom prst="rect">
            <a:avLst/>
          </a:prstGeom>
        </p:spPr>
      </p:pic>
      <p:sp>
        <p:nvSpPr>
          <p:cNvPr id="2" name="标题 1"/>
          <p:cNvSpPr>
            <a:spLocks noGrp="1"/>
          </p:cNvSpPr>
          <p:nvPr>
            <p:ph type="title"/>
          </p:nvPr>
        </p:nvSpPr>
        <p:spPr>
          <a:xfrm>
            <a:off x="1399191" y="737119"/>
            <a:ext cx="7019251" cy="459728"/>
          </a:xfrm>
        </p:spPr>
        <p:txBody>
          <a:bodyPr/>
          <a:lstStyle/>
          <a:p>
            <a:pPr>
              <a:lnSpc>
                <a:spcPct val="120000"/>
              </a:lnSpc>
            </a:pPr>
            <a:r>
              <a:rPr lang="zh-CN" altLang="en-US" dirty="0"/>
              <a:t>系统架构</a:t>
            </a:r>
            <a:r>
              <a:rPr lang="en-US" altLang="zh-CN" dirty="0"/>
              <a:t>——</a:t>
            </a:r>
            <a:r>
              <a:rPr lang="zh-CN" altLang="en-US" dirty="0"/>
              <a:t>四路数据源获得</a:t>
            </a:r>
          </a:p>
        </p:txBody>
      </p:sp>
      <p:sp>
        <p:nvSpPr>
          <p:cNvPr id="12" name="对话气泡: 椭圆形 11">
            <a:extLst>
              <a:ext uri="{FF2B5EF4-FFF2-40B4-BE49-F238E27FC236}">
                <a16:creationId xmlns:a16="http://schemas.microsoft.com/office/drawing/2014/main" id="{DC11750E-3A93-4089-09AB-7CA22CAB7AA1}"/>
              </a:ext>
            </a:extLst>
          </p:cNvPr>
          <p:cNvSpPr/>
          <p:nvPr/>
        </p:nvSpPr>
        <p:spPr>
          <a:xfrm>
            <a:off x="2505481" y="1401417"/>
            <a:ext cx="943397" cy="606287"/>
          </a:xfrm>
          <a:prstGeom prst="wedgeEllipseCallou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形 19" descr="放大镜">
            <a:extLst>
              <a:ext uri="{FF2B5EF4-FFF2-40B4-BE49-F238E27FC236}">
                <a16:creationId xmlns:a16="http://schemas.microsoft.com/office/drawing/2014/main" id="{F18DB70D-01A2-09D6-FE24-E4CDB73F00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113838">
            <a:off x="7664614" y="2553147"/>
            <a:ext cx="1269825" cy="1269825"/>
          </a:xfrm>
          <a:prstGeom prst="rect">
            <a:avLst/>
          </a:prstGeom>
        </p:spPr>
      </p:pic>
      <p:pic>
        <p:nvPicPr>
          <p:cNvPr id="21" name="Picture 2" descr="摄像头图标素材 的图像结果">
            <a:extLst>
              <a:ext uri="{FF2B5EF4-FFF2-40B4-BE49-F238E27FC236}">
                <a16:creationId xmlns:a16="http://schemas.microsoft.com/office/drawing/2014/main" id="{15924F42-C53A-87FE-665C-E9556678133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5366" y="1627853"/>
            <a:ext cx="988738" cy="790306"/>
          </a:xfrm>
          <a:prstGeom prst="rect">
            <a:avLst/>
          </a:prstGeom>
          <a:noFill/>
          <a:extLst>
            <a:ext uri="{909E8E84-426E-40DD-AFC4-6F175D3DCCD1}">
              <a14:hiddenFill xmlns:a14="http://schemas.microsoft.com/office/drawing/2010/main">
                <a:solidFill>
                  <a:srgbClr val="FFFFFF"/>
                </a:solidFill>
              </a14:hiddenFill>
            </a:ext>
          </a:extLst>
        </p:spPr>
      </p:pic>
      <p:sp>
        <p:nvSpPr>
          <p:cNvPr id="26" name="箭头: 右 25">
            <a:extLst>
              <a:ext uri="{FF2B5EF4-FFF2-40B4-BE49-F238E27FC236}">
                <a16:creationId xmlns:a16="http://schemas.microsoft.com/office/drawing/2014/main" id="{BF0192DB-A8F3-B7A9-D598-CDC78FAB386D}"/>
              </a:ext>
            </a:extLst>
          </p:cNvPr>
          <p:cNvSpPr/>
          <p:nvPr/>
        </p:nvSpPr>
        <p:spPr>
          <a:xfrm>
            <a:off x="3071408" y="2195243"/>
            <a:ext cx="838654" cy="259146"/>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BC77C434-9DAA-AFE1-5DB9-6B2A0A2AD86B}"/>
              </a:ext>
            </a:extLst>
          </p:cNvPr>
          <p:cNvSpPr txBox="1"/>
          <p:nvPr/>
        </p:nvSpPr>
        <p:spPr>
          <a:xfrm>
            <a:off x="1494640" y="2471032"/>
            <a:ext cx="2021681" cy="307777"/>
          </a:xfrm>
          <a:prstGeom prst="rect">
            <a:avLst/>
          </a:prstGeom>
          <a:noFill/>
        </p:spPr>
        <p:txBody>
          <a:bodyPr wrap="square" rtlCol="0">
            <a:spAutoFit/>
          </a:bodyPr>
          <a:lstStyle/>
          <a:p>
            <a:r>
              <a:rPr lang="zh-CN" altLang="en-US" sz="1400" b="1" dirty="0">
                <a:ea typeface="思源黑体" panose="020B0500000000000000"/>
              </a:rPr>
              <a:t>摄像头</a:t>
            </a:r>
            <a:r>
              <a:rPr lang="en-US" altLang="zh-CN" sz="1400" b="1" dirty="0">
                <a:ea typeface="思源黑体" panose="020B0500000000000000"/>
              </a:rPr>
              <a:t>1</a:t>
            </a:r>
            <a:r>
              <a:rPr lang="zh-CN" altLang="en-US" sz="1400" b="1" dirty="0">
                <a:ea typeface="思源黑体" panose="020B0500000000000000"/>
              </a:rPr>
              <a:t>和摄像头</a:t>
            </a:r>
            <a:r>
              <a:rPr lang="en-US" altLang="zh-CN" sz="1400" b="1" dirty="0">
                <a:ea typeface="思源黑体" panose="020B0500000000000000"/>
              </a:rPr>
              <a:t>2</a:t>
            </a:r>
            <a:endParaRPr lang="zh-CN" altLang="en-US" sz="1400" b="1" dirty="0">
              <a:ea typeface="思源黑体" panose="020B0500000000000000"/>
            </a:endParaRPr>
          </a:p>
        </p:txBody>
      </p:sp>
      <p:pic>
        <p:nvPicPr>
          <p:cNvPr id="38" name="Picture 2" descr="摄像头图标素材 的图像结果">
            <a:extLst>
              <a:ext uri="{FF2B5EF4-FFF2-40B4-BE49-F238E27FC236}">
                <a16:creationId xmlns:a16="http://schemas.microsoft.com/office/drawing/2014/main" id="{4C6768B6-6BB8-9D95-6253-67B157001F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60707" y="4580925"/>
            <a:ext cx="988738" cy="790306"/>
          </a:xfrm>
          <a:prstGeom prst="rect">
            <a:avLst/>
          </a:prstGeom>
          <a:noFill/>
          <a:extLst>
            <a:ext uri="{909E8E84-426E-40DD-AFC4-6F175D3DCCD1}">
              <a14:hiddenFill xmlns:a14="http://schemas.microsoft.com/office/drawing/2010/main">
                <a:solidFill>
                  <a:srgbClr val="FFFFFF"/>
                </a:solidFill>
              </a14:hiddenFill>
            </a:ext>
          </a:extLst>
        </p:spPr>
      </p:pic>
      <p:sp>
        <p:nvSpPr>
          <p:cNvPr id="40" name="箭头: 右 39">
            <a:extLst>
              <a:ext uri="{FF2B5EF4-FFF2-40B4-BE49-F238E27FC236}">
                <a16:creationId xmlns:a16="http://schemas.microsoft.com/office/drawing/2014/main" id="{AB304AF7-921B-A0A3-981B-5B26ECE1CE7B}"/>
              </a:ext>
            </a:extLst>
          </p:cNvPr>
          <p:cNvSpPr/>
          <p:nvPr/>
        </p:nvSpPr>
        <p:spPr>
          <a:xfrm>
            <a:off x="3049779" y="4976078"/>
            <a:ext cx="838654" cy="259146"/>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054BB205-F588-41FF-E421-74B2E8EE1B61}"/>
              </a:ext>
            </a:extLst>
          </p:cNvPr>
          <p:cNvSpPr txBox="1"/>
          <p:nvPr/>
        </p:nvSpPr>
        <p:spPr>
          <a:xfrm>
            <a:off x="5687901" y="2037594"/>
            <a:ext cx="1763459" cy="369332"/>
          </a:xfrm>
          <a:prstGeom prst="rect">
            <a:avLst/>
          </a:prstGeom>
          <a:noFill/>
        </p:spPr>
        <p:txBody>
          <a:bodyPr wrap="square" rtlCol="0">
            <a:spAutoFit/>
          </a:bodyPr>
          <a:lstStyle/>
          <a:p>
            <a:r>
              <a:rPr lang="zh-CN" altLang="en-US" dirty="0">
                <a:ea typeface="思源黑体" panose="020B0500000000000000"/>
              </a:rPr>
              <a:t>从</a:t>
            </a:r>
            <a:r>
              <a:rPr lang="en-US" altLang="zh-CN" dirty="0">
                <a:ea typeface="思源黑体" panose="020B0500000000000000"/>
              </a:rPr>
              <a:t>FPGA</a:t>
            </a:r>
            <a:endParaRPr lang="zh-CN" altLang="en-US" dirty="0">
              <a:ea typeface="思源黑体" panose="020B0500000000000000"/>
            </a:endParaRPr>
          </a:p>
        </p:txBody>
      </p:sp>
      <p:sp>
        <p:nvSpPr>
          <p:cNvPr id="47" name="文本框 46">
            <a:extLst>
              <a:ext uri="{FF2B5EF4-FFF2-40B4-BE49-F238E27FC236}">
                <a16:creationId xmlns:a16="http://schemas.microsoft.com/office/drawing/2014/main" id="{4E311A4B-C501-41A7-05BE-3C019499A7C0}"/>
              </a:ext>
            </a:extLst>
          </p:cNvPr>
          <p:cNvSpPr txBox="1"/>
          <p:nvPr/>
        </p:nvSpPr>
        <p:spPr>
          <a:xfrm>
            <a:off x="4330099" y="5914565"/>
            <a:ext cx="1504332" cy="369332"/>
          </a:xfrm>
          <a:prstGeom prst="rect">
            <a:avLst/>
          </a:prstGeom>
          <a:noFill/>
        </p:spPr>
        <p:txBody>
          <a:bodyPr wrap="square" rtlCol="0">
            <a:spAutoFit/>
          </a:bodyPr>
          <a:lstStyle/>
          <a:p>
            <a:r>
              <a:rPr lang="zh-CN" altLang="en-US" dirty="0">
                <a:ea typeface="思源黑体" panose="020B0500000000000000"/>
              </a:rPr>
              <a:t>主</a:t>
            </a:r>
            <a:r>
              <a:rPr lang="en-US" altLang="zh-CN" dirty="0">
                <a:ea typeface="思源黑体" panose="020B0500000000000000"/>
              </a:rPr>
              <a:t>FPGA</a:t>
            </a:r>
            <a:endParaRPr lang="zh-CN" altLang="en-US" dirty="0">
              <a:ea typeface="思源黑体" panose="020B0500000000000000"/>
            </a:endParaRPr>
          </a:p>
        </p:txBody>
      </p:sp>
      <p:pic>
        <p:nvPicPr>
          <p:cNvPr id="3" name="图片 2">
            <a:extLst>
              <a:ext uri="{FF2B5EF4-FFF2-40B4-BE49-F238E27FC236}">
                <a16:creationId xmlns:a16="http://schemas.microsoft.com/office/drawing/2014/main" id="{D1CC55D0-13C9-EFD5-DB45-0F0B460362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2296" y="1562638"/>
            <a:ext cx="1697162" cy="1697162"/>
          </a:xfrm>
          <a:prstGeom prst="rect">
            <a:avLst/>
          </a:prstGeom>
        </p:spPr>
      </p:pic>
      <p:sp>
        <p:nvSpPr>
          <p:cNvPr id="4" name="文本框 3">
            <a:extLst>
              <a:ext uri="{FF2B5EF4-FFF2-40B4-BE49-F238E27FC236}">
                <a16:creationId xmlns:a16="http://schemas.microsoft.com/office/drawing/2014/main" id="{133BB4DC-3A38-94B1-46CF-DCE4DFB1DD25}"/>
              </a:ext>
            </a:extLst>
          </p:cNvPr>
          <p:cNvSpPr txBox="1"/>
          <p:nvPr/>
        </p:nvSpPr>
        <p:spPr>
          <a:xfrm>
            <a:off x="4634665" y="2410850"/>
            <a:ext cx="334407" cy="338554"/>
          </a:xfrm>
          <a:prstGeom prst="rect">
            <a:avLst/>
          </a:prstGeom>
          <a:noFill/>
        </p:spPr>
        <p:txBody>
          <a:bodyPr wrap="square" rtlCol="0">
            <a:spAutoFit/>
          </a:bodyPr>
          <a:lstStyle/>
          <a:p>
            <a:r>
              <a:rPr lang="zh-CN" altLang="en-US" sz="1600" dirty="0">
                <a:ea typeface="思源黑体" panose="020B0500000000000000"/>
              </a:rPr>
              <a:t>从</a:t>
            </a:r>
          </a:p>
        </p:txBody>
      </p:sp>
      <p:pic>
        <p:nvPicPr>
          <p:cNvPr id="5" name="图片 4">
            <a:extLst>
              <a:ext uri="{FF2B5EF4-FFF2-40B4-BE49-F238E27FC236}">
                <a16:creationId xmlns:a16="http://schemas.microsoft.com/office/drawing/2014/main" id="{D7932A18-81EF-2167-278E-96B841A184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2296" y="4296908"/>
            <a:ext cx="1697162" cy="1697162"/>
          </a:xfrm>
          <a:prstGeom prst="rect">
            <a:avLst/>
          </a:prstGeom>
        </p:spPr>
      </p:pic>
      <p:sp>
        <p:nvSpPr>
          <p:cNvPr id="6" name="文本框 5">
            <a:extLst>
              <a:ext uri="{FF2B5EF4-FFF2-40B4-BE49-F238E27FC236}">
                <a16:creationId xmlns:a16="http://schemas.microsoft.com/office/drawing/2014/main" id="{CA1D02D4-CB51-CF67-5654-EE92FAF4AF11}"/>
              </a:ext>
            </a:extLst>
          </p:cNvPr>
          <p:cNvSpPr txBox="1"/>
          <p:nvPr/>
        </p:nvSpPr>
        <p:spPr>
          <a:xfrm>
            <a:off x="4490569" y="5145489"/>
            <a:ext cx="799174" cy="338554"/>
          </a:xfrm>
          <a:prstGeom prst="rect">
            <a:avLst/>
          </a:prstGeom>
          <a:noFill/>
        </p:spPr>
        <p:txBody>
          <a:bodyPr wrap="square" rtlCol="0">
            <a:spAutoFit/>
          </a:bodyPr>
          <a:lstStyle/>
          <a:p>
            <a:r>
              <a:rPr lang="en-US" altLang="zh-CN" sz="1600" b="1" dirty="0">
                <a:ea typeface="思源黑体" panose="020B0500000000000000"/>
              </a:rPr>
              <a:t>E902</a:t>
            </a:r>
            <a:endParaRPr lang="zh-CN" altLang="en-US" sz="1600" b="1" dirty="0">
              <a:ea typeface="思源黑体" panose="020B0500000000000000"/>
            </a:endParaRPr>
          </a:p>
        </p:txBody>
      </p:sp>
      <p:sp>
        <p:nvSpPr>
          <p:cNvPr id="7" name="文本框 6">
            <a:extLst>
              <a:ext uri="{FF2B5EF4-FFF2-40B4-BE49-F238E27FC236}">
                <a16:creationId xmlns:a16="http://schemas.microsoft.com/office/drawing/2014/main" id="{0D082600-0133-9978-A1A5-BD7CE873E48B}"/>
              </a:ext>
            </a:extLst>
          </p:cNvPr>
          <p:cNvSpPr txBox="1"/>
          <p:nvPr/>
        </p:nvSpPr>
        <p:spPr>
          <a:xfrm>
            <a:off x="1494639" y="5431704"/>
            <a:ext cx="2021681" cy="307777"/>
          </a:xfrm>
          <a:prstGeom prst="rect">
            <a:avLst/>
          </a:prstGeom>
          <a:noFill/>
        </p:spPr>
        <p:txBody>
          <a:bodyPr wrap="square" rtlCol="0">
            <a:spAutoFit/>
          </a:bodyPr>
          <a:lstStyle/>
          <a:p>
            <a:r>
              <a:rPr lang="zh-CN" altLang="en-US" sz="1400" b="1" dirty="0">
                <a:ea typeface="思源黑体" panose="020B0500000000000000"/>
              </a:rPr>
              <a:t>摄像头</a:t>
            </a:r>
            <a:r>
              <a:rPr lang="en-US" altLang="zh-CN" sz="1400" b="1" dirty="0">
                <a:ea typeface="思源黑体" panose="020B0500000000000000"/>
              </a:rPr>
              <a:t>3</a:t>
            </a:r>
            <a:r>
              <a:rPr lang="zh-CN" altLang="en-US" sz="1400" b="1" dirty="0">
                <a:ea typeface="思源黑体" panose="020B0500000000000000"/>
              </a:rPr>
              <a:t>和摄像头</a:t>
            </a:r>
            <a:r>
              <a:rPr lang="en-US" altLang="zh-CN" sz="1400" b="1" dirty="0">
                <a:ea typeface="思源黑体" panose="020B0500000000000000"/>
              </a:rPr>
              <a:t>4</a:t>
            </a:r>
            <a:endParaRPr lang="zh-CN" altLang="en-US" sz="1400" b="1" dirty="0">
              <a:ea typeface="思源黑体" panose="020B0500000000000000"/>
            </a:endParaRPr>
          </a:p>
        </p:txBody>
      </p:sp>
      <p:sp>
        <p:nvSpPr>
          <p:cNvPr id="9" name="箭头: 右 8">
            <a:extLst>
              <a:ext uri="{FF2B5EF4-FFF2-40B4-BE49-F238E27FC236}">
                <a16:creationId xmlns:a16="http://schemas.microsoft.com/office/drawing/2014/main" id="{7CD1D62B-2E36-133A-9E51-BAEFE4167324}"/>
              </a:ext>
            </a:extLst>
          </p:cNvPr>
          <p:cNvSpPr/>
          <p:nvPr/>
        </p:nvSpPr>
        <p:spPr>
          <a:xfrm rot="5400000">
            <a:off x="4040345" y="3628471"/>
            <a:ext cx="838654" cy="259146"/>
          </a:xfrm>
          <a:prstGeom prst="rightArrow">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3C422633-E2A9-4B09-E060-927098DAE000}"/>
              </a:ext>
            </a:extLst>
          </p:cNvPr>
          <p:cNvSpPr/>
          <p:nvPr/>
        </p:nvSpPr>
        <p:spPr>
          <a:xfrm rot="5400000">
            <a:off x="4708543" y="3628471"/>
            <a:ext cx="838654" cy="259146"/>
          </a:xfrm>
          <a:prstGeom prst="rightArrow">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70C4C5E-9DA0-E6C9-D453-11A94B540353}"/>
              </a:ext>
            </a:extLst>
          </p:cNvPr>
          <p:cNvSpPr txBox="1"/>
          <p:nvPr/>
        </p:nvSpPr>
        <p:spPr>
          <a:xfrm>
            <a:off x="3715771" y="3538789"/>
            <a:ext cx="664806" cy="338554"/>
          </a:xfrm>
          <a:prstGeom prst="rect">
            <a:avLst/>
          </a:prstGeom>
          <a:noFill/>
        </p:spPr>
        <p:txBody>
          <a:bodyPr wrap="square">
            <a:spAutoFit/>
          </a:bodyPr>
          <a:lstStyle/>
          <a:p>
            <a:r>
              <a:rPr lang="zh-CN" altLang="en-US" sz="1600" b="1" dirty="0">
                <a:ea typeface="思源黑体" panose="020B0500000000000000"/>
                <a:sym typeface="Wingdings" panose="05000000000000000000" pitchFamily="2" charset="2"/>
              </a:rPr>
              <a:t>光口</a:t>
            </a:r>
            <a:endParaRPr lang="zh-CN" altLang="en-US" sz="1600" b="1" dirty="0">
              <a:ea typeface="思源黑体" panose="020B0500000000000000"/>
            </a:endParaRPr>
          </a:p>
        </p:txBody>
      </p:sp>
      <p:sp>
        <p:nvSpPr>
          <p:cNvPr id="15" name="文本框 14">
            <a:extLst>
              <a:ext uri="{FF2B5EF4-FFF2-40B4-BE49-F238E27FC236}">
                <a16:creationId xmlns:a16="http://schemas.microsoft.com/office/drawing/2014/main" id="{CFED90E0-D05D-FDA1-2400-E63573A5D1F7}"/>
              </a:ext>
            </a:extLst>
          </p:cNvPr>
          <p:cNvSpPr txBox="1"/>
          <p:nvPr/>
        </p:nvSpPr>
        <p:spPr>
          <a:xfrm>
            <a:off x="5260872" y="3520789"/>
            <a:ext cx="971385" cy="338554"/>
          </a:xfrm>
          <a:prstGeom prst="rect">
            <a:avLst/>
          </a:prstGeom>
          <a:noFill/>
        </p:spPr>
        <p:txBody>
          <a:bodyPr wrap="square">
            <a:spAutoFit/>
          </a:bodyPr>
          <a:lstStyle/>
          <a:p>
            <a:r>
              <a:rPr lang="en-US" altLang="zh-CN" sz="1600" b="1" dirty="0">
                <a:sym typeface="Wingdings" panose="05000000000000000000" pitchFamily="2" charset="2"/>
              </a:rPr>
              <a:t>HDMI</a:t>
            </a:r>
            <a:endParaRPr lang="zh-CN" altLang="en-US" sz="1600" b="1" dirty="0"/>
          </a:p>
        </p:txBody>
      </p:sp>
      <p:sp>
        <p:nvSpPr>
          <p:cNvPr id="19" name="矩形: 圆角 18">
            <a:extLst>
              <a:ext uri="{FF2B5EF4-FFF2-40B4-BE49-F238E27FC236}">
                <a16:creationId xmlns:a16="http://schemas.microsoft.com/office/drawing/2014/main" id="{F64229CD-5863-8961-B597-EBFD16EB672C}"/>
              </a:ext>
            </a:extLst>
          </p:cNvPr>
          <p:cNvSpPr/>
          <p:nvPr/>
        </p:nvSpPr>
        <p:spPr>
          <a:xfrm>
            <a:off x="1268963" y="1483567"/>
            <a:ext cx="6260841" cy="4795935"/>
          </a:xfrm>
          <a:prstGeom prst="roundRect">
            <a:avLst/>
          </a:prstGeom>
          <a:noFill/>
          <a:ln w="57150">
            <a:solidFill>
              <a:srgbClr val="4E81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A3D97E64-0831-4D6C-48AD-FB6678B0B08F}"/>
              </a:ext>
            </a:extLst>
          </p:cNvPr>
          <p:cNvSpPr/>
          <p:nvPr/>
        </p:nvSpPr>
        <p:spPr>
          <a:xfrm>
            <a:off x="5719643" y="4966484"/>
            <a:ext cx="571123" cy="268739"/>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6836C51-B23E-7ACF-D596-6B38932B95F7}"/>
              </a:ext>
            </a:extLst>
          </p:cNvPr>
          <p:cNvSpPr txBox="1"/>
          <p:nvPr/>
        </p:nvSpPr>
        <p:spPr>
          <a:xfrm>
            <a:off x="6299730" y="4671759"/>
            <a:ext cx="1174052" cy="338554"/>
          </a:xfrm>
          <a:prstGeom prst="rect">
            <a:avLst/>
          </a:prstGeom>
          <a:noFill/>
        </p:spPr>
        <p:txBody>
          <a:bodyPr wrap="square" rtlCol="0">
            <a:spAutoFit/>
          </a:bodyPr>
          <a:lstStyle/>
          <a:p>
            <a:r>
              <a:rPr lang="zh-CN" altLang="en-US" sz="1600" b="1" dirty="0">
                <a:ea typeface="思源黑体" panose="020B0500000000000000"/>
              </a:rPr>
              <a:t>上位机端</a:t>
            </a:r>
          </a:p>
        </p:txBody>
      </p:sp>
      <p:sp>
        <p:nvSpPr>
          <p:cNvPr id="14" name="文本框 13">
            <a:extLst>
              <a:ext uri="{FF2B5EF4-FFF2-40B4-BE49-F238E27FC236}">
                <a16:creationId xmlns:a16="http://schemas.microsoft.com/office/drawing/2014/main" id="{CA1786D9-24EB-728C-B31F-355E21A6075A}"/>
              </a:ext>
            </a:extLst>
          </p:cNvPr>
          <p:cNvSpPr txBox="1"/>
          <p:nvPr/>
        </p:nvSpPr>
        <p:spPr>
          <a:xfrm>
            <a:off x="6343435" y="5065946"/>
            <a:ext cx="1203925" cy="338554"/>
          </a:xfrm>
          <a:prstGeom prst="rect">
            <a:avLst/>
          </a:prstGeom>
          <a:noFill/>
        </p:spPr>
        <p:txBody>
          <a:bodyPr wrap="square" rtlCol="0">
            <a:spAutoFit/>
          </a:bodyPr>
          <a:lstStyle/>
          <a:p>
            <a:r>
              <a:rPr lang="zh-CN" altLang="en-US" sz="1600" b="1" dirty="0">
                <a:ea typeface="思源黑体" panose="020B0500000000000000"/>
              </a:rPr>
              <a:t>回环显示</a:t>
            </a:r>
          </a:p>
        </p:txBody>
      </p:sp>
      <p:pic>
        <p:nvPicPr>
          <p:cNvPr id="16" name="图片 1">
            <a:extLst>
              <a:ext uri="{FF2B5EF4-FFF2-40B4-BE49-F238E27FC236}">
                <a16:creationId xmlns:a16="http://schemas.microsoft.com/office/drawing/2014/main" id="{DEDB2AAB-252C-7E47-10AD-F87B7B01B673}"/>
              </a:ext>
            </a:extLst>
          </p:cNvPr>
          <p:cNvPicPr>
            <a:picLocks noChangeAspect="1"/>
          </p:cNvPicPr>
          <p:nvPr>
            <p:custDataLst>
              <p:tags r:id="rId1"/>
            </p:custDataLst>
          </p:nvPr>
        </p:nvPicPr>
        <p:blipFill>
          <a:blip r:embed="rId9"/>
          <a:stretch>
            <a:fillRect/>
          </a:stretch>
        </p:blipFill>
        <p:spPr>
          <a:xfrm>
            <a:off x="11491454" y="0"/>
            <a:ext cx="700546" cy="466531"/>
          </a:xfrm>
          <a:prstGeom prst="rect">
            <a:avLst/>
          </a:prstGeom>
        </p:spPr>
      </p:pic>
    </p:spTree>
    <p:extLst>
      <p:ext uri="{BB962C8B-B14F-4D97-AF65-F5344CB8AC3E}">
        <p14:creationId xmlns:p14="http://schemas.microsoft.com/office/powerpoint/2010/main" val="1375343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2000"/>
            <a:lum/>
          </a:blip>
          <a:srcRect/>
          <a:stretch>
            <a:fillRect t="-1000" b="-1000"/>
          </a:stretch>
        </a:blip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03F3C75-A03B-2916-792A-8EC75617F873}"/>
              </a:ext>
            </a:extLst>
          </p:cNvPr>
          <p:cNvPicPr>
            <a:picLocks noChangeAspect="1"/>
          </p:cNvPicPr>
          <p:nvPr/>
        </p:nvPicPr>
        <p:blipFill>
          <a:blip r:embed="rId5"/>
          <a:stretch>
            <a:fillRect/>
          </a:stretch>
        </p:blipFill>
        <p:spPr>
          <a:xfrm>
            <a:off x="2464833" y="1652125"/>
            <a:ext cx="7530029" cy="4104256"/>
          </a:xfrm>
          <a:prstGeom prst="rect">
            <a:avLst/>
          </a:prstGeom>
        </p:spPr>
      </p:pic>
      <p:pic>
        <p:nvPicPr>
          <p:cNvPr id="5" name="图片 4">
            <a:extLst>
              <a:ext uri="{FF2B5EF4-FFF2-40B4-BE49-F238E27FC236}">
                <a16:creationId xmlns:a16="http://schemas.microsoft.com/office/drawing/2014/main" id="{DEABBB91-6CF6-3AA5-78F6-48B62263D0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3685" y="1599208"/>
            <a:ext cx="7388655" cy="4241629"/>
          </a:xfrm>
          <a:prstGeom prst="rect">
            <a:avLst/>
          </a:prstGeom>
        </p:spPr>
      </p:pic>
      <p:sp>
        <p:nvSpPr>
          <p:cNvPr id="2" name="标题 1"/>
          <p:cNvSpPr>
            <a:spLocks noGrp="1"/>
          </p:cNvSpPr>
          <p:nvPr>
            <p:ph type="title"/>
          </p:nvPr>
        </p:nvSpPr>
        <p:spPr>
          <a:xfrm>
            <a:off x="1399191" y="737119"/>
            <a:ext cx="4171185" cy="459728"/>
          </a:xfrm>
        </p:spPr>
        <p:txBody>
          <a:bodyPr/>
          <a:lstStyle/>
          <a:p>
            <a:pPr>
              <a:lnSpc>
                <a:spcPct val="120000"/>
              </a:lnSpc>
            </a:pPr>
            <a:r>
              <a:rPr lang="zh-CN" altLang="en-US" dirty="0"/>
              <a:t>系统架构</a:t>
            </a:r>
            <a:r>
              <a:rPr lang="en-US" altLang="zh-CN" dirty="0"/>
              <a:t>——FPGA</a:t>
            </a:r>
            <a:r>
              <a:rPr lang="zh-CN" altLang="en-US" dirty="0"/>
              <a:t>端数据流</a:t>
            </a:r>
          </a:p>
        </p:txBody>
      </p:sp>
      <p:sp>
        <p:nvSpPr>
          <p:cNvPr id="41" name="箭头: 右 40">
            <a:extLst>
              <a:ext uri="{FF2B5EF4-FFF2-40B4-BE49-F238E27FC236}">
                <a16:creationId xmlns:a16="http://schemas.microsoft.com/office/drawing/2014/main" id="{58E2DF1A-71E4-B8CA-5CFE-9BADDB919C0A}"/>
              </a:ext>
            </a:extLst>
          </p:cNvPr>
          <p:cNvSpPr/>
          <p:nvPr/>
        </p:nvSpPr>
        <p:spPr>
          <a:xfrm>
            <a:off x="1567853" y="3938747"/>
            <a:ext cx="838654" cy="259146"/>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D4129705-C1F5-DB93-D46A-F3C3939902B1}"/>
              </a:ext>
            </a:extLst>
          </p:cNvPr>
          <p:cNvSpPr txBox="1"/>
          <p:nvPr/>
        </p:nvSpPr>
        <p:spPr>
          <a:xfrm>
            <a:off x="1112285" y="3131297"/>
            <a:ext cx="414421" cy="1815882"/>
          </a:xfrm>
          <a:prstGeom prst="rect">
            <a:avLst/>
          </a:prstGeom>
          <a:noFill/>
        </p:spPr>
        <p:txBody>
          <a:bodyPr wrap="square" rtlCol="0">
            <a:spAutoFit/>
          </a:bodyPr>
          <a:lstStyle/>
          <a:p>
            <a:r>
              <a:rPr lang="zh-CN" altLang="en-US" sz="1600" b="1" dirty="0">
                <a:ea typeface="思源黑体" panose="020B0500000000000000"/>
              </a:rPr>
              <a:t>输入视频采集端</a:t>
            </a:r>
          </a:p>
        </p:txBody>
      </p:sp>
      <p:sp>
        <p:nvSpPr>
          <p:cNvPr id="35" name="箭头: 右 34">
            <a:extLst>
              <a:ext uri="{FF2B5EF4-FFF2-40B4-BE49-F238E27FC236}">
                <a16:creationId xmlns:a16="http://schemas.microsoft.com/office/drawing/2014/main" id="{917A4C70-73EE-3C31-3E3B-D546838E319E}"/>
              </a:ext>
            </a:extLst>
          </p:cNvPr>
          <p:cNvSpPr/>
          <p:nvPr/>
        </p:nvSpPr>
        <p:spPr>
          <a:xfrm>
            <a:off x="9908636" y="2226032"/>
            <a:ext cx="838654" cy="259146"/>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30435ABB-212D-B7E7-E150-31193B7F71EA}"/>
              </a:ext>
            </a:extLst>
          </p:cNvPr>
          <p:cNvSpPr txBox="1"/>
          <p:nvPr/>
        </p:nvSpPr>
        <p:spPr>
          <a:xfrm>
            <a:off x="10843585" y="1687423"/>
            <a:ext cx="472260" cy="1077218"/>
          </a:xfrm>
          <a:prstGeom prst="rect">
            <a:avLst/>
          </a:prstGeom>
          <a:noFill/>
        </p:spPr>
        <p:txBody>
          <a:bodyPr wrap="square" rtlCol="0">
            <a:spAutoFit/>
          </a:bodyPr>
          <a:lstStyle/>
          <a:p>
            <a:r>
              <a:rPr lang="zh-CN" altLang="en-US" sz="1600" b="1" dirty="0">
                <a:ea typeface="思源黑体" panose="020B0500000000000000"/>
              </a:rPr>
              <a:t>上位机端</a:t>
            </a:r>
          </a:p>
        </p:txBody>
      </p:sp>
      <p:sp>
        <p:nvSpPr>
          <p:cNvPr id="37" name="箭头: 右 36">
            <a:extLst>
              <a:ext uri="{FF2B5EF4-FFF2-40B4-BE49-F238E27FC236}">
                <a16:creationId xmlns:a16="http://schemas.microsoft.com/office/drawing/2014/main" id="{43DA2DE3-ED7E-4243-BF76-31BEEE0573A6}"/>
              </a:ext>
            </a:extLst>
          </p:cNvPr>
          <p:cNvSpPr/>
          <p:nvPr/>
        </p:nvSpPr>
        <p:spPr>
          <a:xfrm>
            <a:off x="9908636" y="3131297"/>
            <a:ext cx="838654" cy="259146"/>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CCE61BAF-D231-0BFB-9955-444C1062C215}"/>
              </a:ext>
            </a:extLst>
          </p:cNvPr>
          <p:cNvSpPr txBox="1"/>
          <p:nvPr/>
        </p:nvSpPr>
        <p:spPr>
          <a:xfrm>
            <a:off x="10843585" y="2798175"/>
            <a:ext cx="472260" cy="1077218"/>
          </a:xfrm>
          <a:prstGeom prst="rect">
            <a:avLst/>
          </a:prstGeom>
          <a:noFill/>
        </p:spPr>
        <p:txBody>
          <a:bodyPr wrap="square" rtlCol="0">
            <a:spAutoFit/>
          </a:bodyPr>
          <a:lstStyle/>
          <a:p>
            <a:r>
              <a:rPr lang="zh-CN" altLang="en-US" sz="1600" b="1" dirty="0">
                <a:ea typeface="思源黑体" panose="020B0500000000000000"/>
              </a:rPr>
              <a:t>回环输出</a:t>
            </a:r>
          </a:p>
        </p:txBody>
      </p:sp>
      <p:sp>
        <p:nvSpPr>
          <p:cNvPr id="46" name="矩形: 圆角 45">
            <a:extLst>
              <a:ext uri="{FF2B5EF4-FFF2-40B4-BE49-F238E27FC236}">
                <a16:creationId xmlns:a16="http://schemas.microsoft.com/office/drawing/2014/main" id="{FE0622A2-1297-D1B3-63A1-E327748D44C0}"/>
              </a:ext>
            </a:extLst>
          </p:cNvPr>
          <p:cNvSpPr/>
          <p:nvPr/>
        </p:nvSpPr>
        <p:spPr>
          <a:xfrm>
            <a:off x="2464833" y="1483567"/>
            <a:ext cx="7408572" cy="4441372"/>
          </a:xfrm>
          <a:prstGeom prst="roundRect">
            <a:avLst/>
          </a:prstGeom>
          <a:noFill/>
          <a:ln w="57150">
            <a:solidFill>
              <a:srgbClr val="4E81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3C105704-54E1-92E5-ED87-5763D97D36FB}"/>
              </a:ext>
            </a:extLst>
          </p:cNvPr>
          <p:cNvSpPr txBox="1"/>
          <p:nvPr/>
        </p:nvSpPr>
        <p:spPr>
          <a:xfrm>
            <a:off x="5570376" y="5957968"/>
            <a:ext cx="2352978" cy="369332"/>
          </a:xfrm>
          <a:prstGeom prst="rect">
            <a:avLst/>
          </a:prstGeom>
          <a:noFill/>
        </p:spPr>
        <p:txBody>
          <a:bodyPr wrap="square" rtlCol="0">
            <a:spAutoFit/>
          </a:bodyPr>
          <a:lstStyle/>
          <a:p>
            <a:r>
              <a:rPr lang="zh-CN" altLang="en-US" b="1" dirty="0">
                <a:ea typeface="思源黑体" panose="020B0500000000000000"/>
              </a:rPr>
              <a:t>主</a:t>
            </a:r>
            <a:r>
              <a:rPr lang="en-US" altLang="zh-CN" b="1" dirty="0">
                <a:ea typeface="思源黑体" panose="020B0500000000000000"/>
              </a:rPr>
              <a:t>FPGA</a:t>
            </a:r>
            <a:endParaRPr lang="zh-CN" altLang="en-US" b="1" dirty="0">
              <a:ea typeface="思源黑体" panose="020B0500000000000000"/>
            </a:endParaRPr>
          </a:p>
        </p:txBody>
      </p:sp>
      <p:pic>
        <p:nvPicPr>
          <p:cNvPr id="3" name="图片 1">
            <a:extLst>
              <a:ext uri="{FF2B5EF4-FFF2-40B4-BE49-F238E27FC236}">
                <a16:creationId xmlns:a16="http://schemas.microsoft.com/office/drawing/2014/main" id="{5080DB9A-E6DD-C417-E0FD-8F92012FAC3F}"/>
              </a:ext>
            </a:extLst>
          </p:cNvPr>
          <p:cNvPicPr>
            <a:picLocks noChangeAspect="1"/>
          </p:cNvPicPr>
          <p:nvPr>
            <p:custDataLst>
              <p:tags r:id="rId1"/>
            </p:custDataLst>
          </p:nvPr>
        </p:nvPicPr>
        <p:blipFill>
          <a:blip r:embed="rId7"/>
          <a:stretch>
            <a:fillRect/>
          </a:stretch>
        </p:blipFill>
        <p:spPr>
          <a:xfrm>
            <a:off x="11491454" y="0"/>
            <a:ext cx="700546" cy="466531"/>
          </a:xfrm>
          <a:prstGeom prst="rect">
            <a:avLst/>
          </a:prstGeom>
        </p:spPr>
      </p:pic>
      <p:sp>
        <p:nvSpPr>
          <p:cNvPr id="6" name="箭头: 右 5">
            <a:extLst>
              <a:ext uri="{FF2B5EF4-FFF2-40B4-BE49-F238E27FC236}">
                <a16:creationId xmlns:a16="http://schemas.microsoft.com/office/drawing/2014/main" id="{00DD7E61-4723-B27C-4829-53910CB17D79}"/>
              </a:ext>
            </a:extLst>
          </p:cNvPr>
          <p:cNvSpPr/>
          <p:nvPr/>
        </p:nvSpPr>
        <p:spPr>
          <a:xfrm rot="10800000">
            <a:off x="9908636" y="4817606"/>
            <a:ext cx="838654" cy="259146"/>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07CC39D-9079-C7B5-83C3-80EA605F00D8}"/>
              </a:ext>
            </a:extLst>
          </p:cNvPr>
          <p:cNvSpPr txBox="1"/>
          <p:nvPr/>
        </p:nvSpPr>
        <p:spPr>
          <a:xfrm>
            <a:off x="10843585" y="4408570"/>
            <a:ext cx="472260" cy="1077218"/>
          </a:xfrm>
          <a:prstGeom prst="rect">
            <a:avLst/>
          </a:prstGeom>
          <a:noFill/>
        </p:spPr>
        <p:txBody>
          <a:bodyPr wrap="square" rtlCol="0">
            <a:spAutoFit/>
          </a:bodyPr>
          <a:lstStyle/>
          <a:p>
            <a:r>
              <a:rPr lang="zh-CN" altLang="en-US" sz="1600" b="1" dirty="0">
                <a:ea typeface="思源黑体" panose="020B0500000000000000"/>
              </a:rPr>
              <a:t>上位机端</a:t>
            </a:r>
          </a:p>
        </p:txBody>
      </p:sp>
    </p:spTree>
    <p:extLst>
      <p:ext uri="{BB962C8B-B14F-4D97-AF65-F5344CB8AC3E}">
        <p14:creationId xmlns:p14="http://schemas.microsoft.com/office/powerpoint/2010/main" val="273007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0" grpId="0"/>
      <p:bldP spid="35" grpId="0" animBg="1"/>
      <p:bldP spid="36" grpId="0"/>
      <p:bldP spid="37" grpId="0" animBg="1"/>
      <p:bldP spid="40" grpId="0"/>
      <p:bldP spid="6"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 name="KSO_WPP_MARK_KEY" val="b52d6350-3243-49a9-a6cd-7d282d7f3109"/>
  <p:tag name="COMMONDATA" val="eyJoZGlkIjoiZTQzOGQ0MzUyYzM5NmVhYTIwZDY4ZjRjYjAzYjZmYm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1814</Words>
  <Application>Microsoft Office PowerPoint</Application>
  <PresentationFormat>宽屏</PresentationFormat>
  <Paragraphs>267</Paragraphs>
  <Slides>33</Slides>
  <Notes>26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等线</vt:lpstr>
      <vt:lpstr>华文楷体</vt:lpstr>
      <vt:lpstr>思源黑体</vt:lpstr>
      <vt:lpstr>Agency FB</vt:lpstr>
      <vt:lpstr>Arial</vt:lpstr>
      <vt:lpstr>Calibri</vt:lpstr>
      <vt:lpstr>Segoe UI</vt:lpstr>
      <vt:lpstr>Times New Roman</vt:lpstr>
      <vt:lpstr>Wingdings</vt:lpstr>
      <vt:lpstr>Office 主题</vt:lpstr>
      <vt:lpstr>PowerPoint 演示文稿</vt:lpstr>
      <vt:lpstr>PowerPoint 演示文稿</vt:lpstr>
      <vt:lpstr>PowerPoint 演示文稿</vt:lpstr>
      <vt:lpstr>项目完成度</vt:lpstr>
      <vt:lpstr>项目亮点</vt:lpstr>
      <vt:lpstr>PowerPoint 演示文稿</vt:lpstr>
      <vt:lpstr>系统架构——三大子系统</vt:lpstr>
      <vt:lpstr>系统架构——四路数据源获得</vt:lpstr>
      <vt:lpstr>系统架构——FPGA端数据流</vt:lpstr>
      <vt:lpstr>系统架构——回环 &amp; 传输至上位机</vt:lpstr>
      <vt:lpstr>PowerPoint 演示文稿</vt:lpstr>
      <vt:lpstr>技术要点</vt:lpstr>
      <vt:lpstr>① DDR写入仲裁算法的选择问题</vt:lpstr>
      <vt:lpstr>轮询 or 中断 ?</vt:lpstr>
      <vt:lpstr>PowerPoint 演示文稿</vt:lpstr>
      <vt:lpstr>PowerPoint 演示文稿</vt:lpstr>
      <vt:lpstr>问题：由于PCIE，网口，HDMI等外设模块占据板上存储资源ip DRM以达到80%，继续挂载E902软核会超出DRM上限。 </vt:lpstr>
      <vt:lpstr>PowerPoint 演示文稿</vt:lpstr>
      <vt:lpstr>问题一：FPGA-PC系统间视频传输帧同步问题</vt:lpstr>
      <vt:lpstr>FPGA-PC系统间视频传输帧同步问题</vt:lpstr>
      <vt:lpstr>问题二： UDP传输协议的丢包问题</vt:lpstr>
      <vt:lpstr>针对UDP丢包的算法解决方案</vt:lpstr>
      <vt:lpstr>针对UDP丢包的算法解决方案</vt:lpstr>
      <vt:lpstr>针对UDP丢包的算法解决方案</vt:lpstr>
      <vt:lpstr>PowerPoint 演示文稿</vt:lpstr>
      <vt:lpstr>板上的资源使用</vt:lpstr>
      <vt:lpstr>传输性能指标</vt:lpstr>
      <vt:lpstr>PowerPoint 演示文稿</vt:lpstr>
      <vt:lpstr>应用前景</vt:lpstr>
      <vt:lpstr>PowerPoint 演示文稿</vt:lpstr>
      <vt:lpstr>作品展示</vt:lpstr>
      <vt:lpstr>作品展示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lastModifiedBy/>
  <cp:revision>20</cp:revision>
  <dcterms:created xsi:type="dcterms:W3CDTF">2021-05-12T03:31:00Z</dcterms:created>
  <dcterms:modified xsi:type="dcterms:W3CDTF">2023-08-19T13:48:42Z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ECC63039D8F943E4B17460095ADACF25_12</vt:lpwstr>
  </property>
  <property fmtid="{D5CDD505-2E9C-101B-9397-08002B2CF9AE}" pid="3" name="KSOProductBuildVer">
    <vt:lpwstr>2052-11.1.0.14309</vt:lpwstr>
  </property>
</Properties>
</file>